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slideLayouts/slideLayout13.xml" ContentType="application/vnd.openxmlformats-officedocument.presentationml.slideLayout+xml"/>
  <Override PartName="/ppt/theme/theme10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1.xml" ContentType="application/vnd.openxmlformats-officedocument.theme+xml"/>
  <Override PartName="/ppt/slideLayouts/slideLayout18.xml" ContentType="application/vnd.openxmlformats-officedocument.presentationml.slideLayout+xml"/>
  <Override PartName="/ppt/theme/theme12.xml" ContentType="application/vnd.openxmlformats-officedocument.theme+xml"/>
  <Override PartName="/ppt/slideLayouts/slideLayout19.xml" ContentType="application/vnd.openxmlformats-officedocument.presentationml.slideLayout+xml"/>
  <Override PartName="/ppt/theme/theme1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4.xml" ContentType="application/vnd.openxmlformats-officedocument.theme+xml"/>
  <Override PartName="/ppt/slideLayouts/slideLayout22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5" r:id="rId4"/>
    <p:sldMasterId id="2147483657" r:id="rId5"/>
    <p:sldMasterId id="2147483659" r:id="rId6"/>
    <p:sldMasterId id="2147483661" r:id="rId7"/>
    <p:sldMasterId id="2147483663" r:id="rId8"/>
    <p:sldMasterId id="2147483665" r:id="rId9"/>
    <p:sldMasterId id="2147483667" r:id="rId10"/>
    <p:sldMasterId id="2147483669" r:id="rId11"/>
    <p:sldMasterId id="2147483674" r:id="rId12"/>
    <p:sldMasterId id="2147483676" r:id="rId13"/>
    <p:sldMasterId id="2147483678" r:id="rId14"/>
    <p:sldMasterId id="2147483680" r:id="rId15"/>
  </p:sldMasterIdLst>
  <p:notesMasterIdLst>
    <p:notesMasterId r:id="rId80"/>
  </p:notesMasterIdLst>
  <p:sldIdLst>
    <p:sldId id="300" r:id="rId16"/>
    <p:sldId id="343" r:id="rId17"/>
    <p:sldId id="258" r:id="rId18"/>
    <p:sldId id="307" r:id="rId19"/>
    <p:sldId id="259" r:id="rId20"/>
    <p:sldId id="302" r:id="rId21"/>
    <p:sldId id="260" r:id="rId22"/>
    <p:sldId id="304" r:id="rId23"/>
    <p:sldId id="305" r:id="rId24"/>
    <p:sldId id="306" r:id="rId25"/>
    <p:sldId id="308" r:id="rId26"/>
    <p:sldId id="261" r:id="rId27"/>
    <p:sldId id="309" r:id="rId28"/>
    <p:sldId id="262" r:id="rId29"/>
    <p:sldId id="311" r:id="rId30"/>
    <p:sldId id="313" r:id="rId31"/>
    <p:sldId id="290" r:id="rId32"/>
    <p:sldId id="291" r:id="rId33"/>
    <p:sldId id="325" r:id="rId34"/>
    <p:sldId id="326" r:id="rId35"/>
    <p:sldId id="328" r:id="rId36"/>
    <p:sldId id="329" r:id="rId37"/>
    <p:sldId id="330" r:id="rId38"/>
    <p:sldId id="333" r:id="rId39"/>
    <p:sldId id="334" r:id="rId40"/>
    <p:sldId id="349" r:id="rId41"/>
    <p:sldId id="350" r:id="rId42"/>
    <p:sldId id="351" r:id="rId43"/>
    <p:sldId id="336" r:id="rId44"/>
    <p:sldId id="337" r:id="rId45"/>
    <p:sldId id="338" r:id="rId46"/>
    <p:sldId id="314" r:id="rId47"/>
    <p:sldId id="297" r:id="rId48"/>
    <p:sldId id="293" r:id="rId49"/>
    <p:sldId id="315" r:id="rId50"/>
    <p:sldId id="265" r:id="rId51"/>
    <p:sldId id="316" r:id="rId52"/>
    <p:sldId id="318" r:id="rId53"/>
    <p:sldId id="320" r:id="rId54"/>
    <p:sldId id="296" r:id="rId55"/>
    <p:sldId id="317" r:id="rId56"/>
    <p:sldId id="319" r:id="rId57"/>
    <p:sldId id="321" r:id="rId58"/>
    <p:sldId id="271" r:id="rId59"/>
    <p:sldId id="323" r:id="rId60"/>
    <p:sldId id="272" r:id="rId61"/>
    <p:sldId id="301" r:id="rId62"/>
    <p:sldId id="322" r:id="rId63"/>
    <p:sldId id="277" r:id="rId64"/>
    <p:sldId id="276" r:id="rId65"/>
    <p:sldId id="281" r:id="rId66"/>
    <p:sldId id="324" r:id="rId67"/>
    <p:sldId id="282" r:id="rId68"/>
    <p:sldId id="345" r:id="rId69"/>
    <p:sldId id="335" r:id="rId70"/>
    <p:sldId id="283" r:id="rId71"/>
    <p:sldId id="339" r:id="rId72"/>
    <p:sldId id="299" r:id="rId73"/>
    <p:sldId id="359" r:id="rId74"/>
    <p:sldId id="286" r:id="rId75"/>
    <p:sldId id="341" r:id="rId76"/>
    <p:sldId id="287" r:id="rId77"/>
    <p:sldId id="288" r:id="rId78"/>
    <p:sldId id="289" r:id="rId7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98E7"/>
    <a:srgbClr val="0E111A"/>
    <a:srgbClr val="566A88"/>
    <a:srgbClr val="0B0C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82" autoAdjust="0"/>
    <p:restoredTop sz="95394" autoAdjust="0"/>
  </p:normalViewPr>
  <p:slideViewPr>
    <p:cSldViewPr snapToGrid="0">
      <p:cViewPr varScale="1">
        <p:scale>
          <a:sx n="111" d="100"/>
          <a:sy n="111" d="100"/>
        </p:scale>
        <p:origin x="8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214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76" Type="http://schemas.openxmlformats.org/officeDocument/2006/relationships/slide" Target="slides/slide61.xml"/><Relationship Id="rId8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slide" Target="slides/slide51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6.xml"/><Relationship Id="rId82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77" Type="http://schemas.openxmlformats.org/officeDocument/2006/relationships/slide" Target="slides/slide6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80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489999999999999E-2"/>
          <c:y val="0.24077931328727414"/>
          <c:w val="0.97343000000000002"/>
          <c:h val="0.406690788835195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</c:v>
                </c:pt>
              </c:strCache>
            </c:strRef>
          </c:tx>
          <c:spPr>
            <a:solidFill>
              <a:srgbClr val="566A8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49F-4E75-AEC2-A8060EED010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49F-4E75-AEC2-A8060EED010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baseline="0">
                    <a:solidFill>
                      <a:schemeClr val="tx1"/>
                    </a:solidFill>
                    <a:latin typeface="PermianSansTypeface" panose="02000000000000000000" pitchFamily="50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</c:v>
                </c:pt>
                <c:pt idx="1">
                  <c:v>2026</c:v>
                </c:pt>
                <c:pt idx="2">
                  <c:v>2027 (план)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15212</c:v>
                </c:pt>
                <c:pt idx="1">
                  <c:v>17452</c:v>
                </c:pt>
                <c:pt idx="2">
                  <c:v>17584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9F-4E75-AEC2-A8060EED01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6"/>
        <c:axId val="173501016"/>
        <c:axId val="173498664"/>
      </c:barChart>
      <c:catAx>
        <c:axId val="173501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 bwMode="auto"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baseline="0">
                <a:solidFill>
                  <a:schemeClr val="tx1"/>
                </a:solidFill>
                <a:latin typeface="PermianSansTypeface" panose="02000000000000000000" pitchFamily="50" charset="0"/>
                <a:ea typeface="Liberation Sans"/>
                <a:cs typeface="Liberation Sans"/>
              </a:defRPr>
            </a:pPr>
            <a:endParaRPr lang="ru-RU"/>
          </a:p>
        </c:txPr>
        <c:crossAx val="173498664"/>
        <c:crosses val="autoZero"/>
        <c:auto val="1"/>
        <c:lblAlgn val="ctr"/>
        <c:lblOffset val="100"/>
        <c:noMultiLvlLbl val="0"/>
      </c:catAx>
      <c:valAx>
        <c:axId val="173498664"/>
        <c:scaling>
          <c:orientation val="minMax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173501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 bwMode="auto">
    <a:noFill/>
    <a:ln w="9525" cap="flat" cmpd="sng" algn="ctr">
      <a:noFill/>
      <a:round/>
    </a:ln>
    <a:effectLst/>
  </c:spPr>
  <c:txPr>
    <a:bodyPr/>
    <a:lstStyle/>
    <a:p>
      <a:pPr>
        <a:defRPr>
          <a:latin typeface="PermianSlabSerifTypeface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600" b="1" i="0" u="none" strike="noStrike" spc="0" baseline="0">
                <a:solidFill>
                  <a:schemeClr val="tx1"/>
                </a:solidFill>
                <a:latin typeface="Montserrat"/>
                <a:ea typeface="+mn-ea"/>
                <a:cs typeface="Montserrat"/>
              </a:defRPr>
            </a:pPr>
            <a:endParaRPr lang="ru-RU" sz="1600" b="1" dirty="0">
              <a:solidFill>
                <a:schemeClr val="tx1"/>
              </a:solidFill>
              <a:latin typeface="Montserrat"/>
              <a:ea typeface="+mn-ea"/>
              <a:cs typeface="Montserrat"/>
            </a:endParaRPr>
          </a:p>
        </c:rich>
      </c:tx>
      <c:layout>
        <c:manualLayout>
          <c:xMode val="edge"/>
          <c:yMode val="edge"/>
          <c:x val="0.30620700000000001"/>
          <c:y val="0"/>
        </c:manualLayout>
      </c:layout>
      <c:overlay val="0"/>
      <c:spPr>
        <a:prstGeom prst="rect">
          <a:avLst/>
        </a:prstGeom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3505E-2"/>
          <c:y val="0.34627999999999998"/>
          <c:w val="0.95035000000000003"/>
          <c:h val="0.51930299999999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80808"/>
                    </a:solidFill>
                    <a:latin typeface="PermianSansTypeface" panose="02000000000000000000" pitchFamily="50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7415</c:v>
                </c:pt>
                <c:pt idx="1">
                  <c:v>7729</c:v>
                </c:pt>
                <c:pt idx="2">
                  <c:v>7956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D6-40D8-88E3-800C4AA2D0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3500624"/>
        <c:axId val="173499448"/>
      </c:barChart>
      <c:catAx>
        <c:axId val="17350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baseline="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499448"/>
        <c:crosses val="autoZero"/>
        <c:auto val="1"/>
        <c:lblAlgn val="ctr"/>
        <c:lblOffset val="100"/>
        <c:noMultiLvlLbl val="0"/>
      </c:catAx>
      <c:valAx>
        <c:axId val="173499448"/>
        <c:scaling>
          <c:orientation val="minMax"/>
          <c:min val="5000"/>
        </c:scaling>
        <c:delete val="1"/>
        <c:axPos val="l"/>
        <c:numFmt formatCode="General" sourceLinked="1"/>
        <c:majorTickMark val="out"/>
        <c:minorTickMark val="none"/>
        <c:tickLblPos val="nextTo"/>
        <c:crossAx val="173500624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plotVisOnly val="1"/>
    <c:dispBlanksAs val="gap"/>
    <c:showDLblsOverMax val="0"/>
  </c:chart>
  <c:spPr>
    <a:xfrm>
      <a:off x="119400" y="3787824"/>
      <a:ext cx="3958625" cy="2381098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264999999999999E-2"/>
          <c:y val="0.14463100000000001"/>
          <c:w val="0.95335999999999999"/>
          <c:h val="0.614125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Пермский край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65,7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165-41FF-A98F-433B5B6EF75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71,4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165-41FF-A98F-433B5B6EF75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68,7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165-41FF-A98F-433B5B6EF75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61,6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165-41FF-A98F-433B5B6EF75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65,0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165-41FF-A98F-433B5B6EF75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60,7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165-41FF-A98F-433B5B6EF75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67,0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165-41FF-A98F-433B5B6EF75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60,1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165-41FF-A98F-433B5B6EF757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67,6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165-41FF-A98F-433B5B6EF757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61,3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165-41FF-A98F-433B5B6EF757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62,8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165-41FF-A98F-433B5B6EF7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baseline="0">
                    <a:solidFill>
                      <a:schemeClr val="accent5">
                        <a:lumMod val="50000"/>
                      </a:schemeClr>
                    </a:solidFill>
                    <a:latin typeface="Montserra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  <c:pt idx="10">
                  <c:v>Литература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65.959999999999994</c:v>
                </c:pt>
                <c:pt idx="1">
                  <c:v>66.739999999999995</c:v>
                </c:pt>
                <c:pt idx="2">
                  <c:v>66.88</c:v>
                </c:pt>
                <c:pt idx="3">
                  <c:v>63.21</c:v>
                </c:pt>
                <c:pt idx="4">
                  <c:v>62.33</c:v>
                </c:pt>
                <c:pt idx="5">
                  <c:v>56.83</c:v>
                </c:pt>
                <c:pt idx="6">
                  <c:v>59.6</c:v>
                </c:pt>
                <c:pt idx="7">
                  <c:v>66.48</c:v>
                </c:pt>
                <c:pt idx="8">
                  <c:v>65.459999999999994</c:v>
                </c:pt>
                <c:pt idx="9">
                  <c:v>58.35</c:v>
                </c:pt>
                <c:pt idx="10">
                  <c:v>58.78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165-41FF-A98F-433B5B6EF7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Российская Федерация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63,1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165-41FF-A98F-433B5B6EF75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66,3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165-41FF-A98F-433B5B6EF75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66,5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165-41FF-A98F-433B5B6EF75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58,7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2165-41FF-A98F-433B5B6EF75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58,7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2165-41FF-A98F-433B5B6EF75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57,9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2165-41FF-A98F-433B5B6EF75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57,8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2165-41FF-A98F-433B5B6EF75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54,4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2165-41FF-A98F-433B5B6EF757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66,3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2165-41FF-A98F-433B5B6EF757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55,2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2165-41FF-A98F-433B5B6EF757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63,5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2165-41FF-A98F-433B5B6EF7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baseline="0">
                    <a:solidFill>
                      <a:schemeClr val="accent2">
                        <a:lumMod val="50000"/>
                      </a:schemeClr>
                    </a:solidFill>
                    <a:latin typeface="Montserra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  <c:pt idx="10">
                  <c:v>Литература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63.88</c:v>
                </c:pt>
                <c:pt idx="1">
                  <c:v>62.55</c:v>
                </c:pt>
                <c:pt idx="2">
                  <c:v>63.21</c:v>
                </c:pt>
                <c:pt idx="3">
                  <c:v>56.55</c:v>
                </c:pt>
                <c:pt idx="4">
                  <c:v>54.49</c:v>
                </c:pt>
                <c:pt idx="5">
                  <c:v>54.13</c:v>
                </c:pt>
                <c:pt idx="6">
                  <c:v>57.19</c:v>
                </c:pt>
                <c:pt idx="7">
                  <c:v>56.08</c:v>
                </c:pt>
                <c:pt idx="8">
                  <c:v>65.39</c:v>
                </c:pt>
                <c:pt idx="9">
                  <c:v>55.05</c:v>
                </c:pt>
                <c:pt idx="10">
                  <c:v>60.92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2165-41FF-A98F-433B5B6EF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6514008"/>
        <c:axId val="176514400"/>
      </c:barChart>
      <c:catAx>
        <c:axId val="176514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+mn-ea"/>
                <a:cs typeface="+mn-cs"/>
              </a:defRPr>
            </a:pPr>
            <a:endParaRPr lang="ru-RU"/>
          </a:p>
        </c:txPr>
        <c:crossAx val="176514400"/>
        <c:crosses val="autoZero"/>
        <c:auto val="1"/>
        <c:lblAlgn val="ctr"/>
        <c:lblOffset val="100"/>
        <c:noMultiLvlLbl val="0"/>
      </c:catAx>
      <c:valAx>
        <c:axId val="1765144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6514008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090900000000001"/>
          <c:y val="0.85337600000000002"/>
          <c:w val="0.58534299999999995"/>
          <c:h val="7.4258000000000005E-2"/>
        </c:manualLayout>
      </c:layout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Montserra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xfrm>
      <a:off x="1386339" y="539970"/>
      <a:ext cx="10692430" cy="5102844"/>
    </a:xfrm>
    <a:prstGeom prst="rect">
      <a:avLst/>
    </a:prstGeom>
    <a:noFill/>
    <a:ln w="9525" cap="flat" cmpd="sng" algn="ctr">
      <a:noFill/>
      <a:round/>
    </a:ln>
    <a:effectLst/>
  </c:spPr>
  <c:txPr>
    <a:bodyPr rot="-5400000" vert="horz"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endParaRPr lang="ru-RU" dirty="0"/>
          </a:p>
        </c:rich>
      </c:tx>
      <c:layout>
        <c:manualLayout>
          <c:xMode val="edge"/>
          <c:yMode val="edge"/>
          <c:x val="0.1262052214778748"/>
          <c:y val="4.075321480075376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1563845050215207E-2"/>
          <c:y val="0.3140824629220938"/>
          <c:w val="0.9368723098995696"/>
          <c:h val="0.55532805327362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68,1%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C43-44B5-84A4-80EA6781482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EE323A8-F823-478D-95B9-DC608633423E}" type="VALUE">
                      <a:rPr lang="en-US" b="1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C43-44B5-84A4-80EA678148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 (план)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0.63600000000000001</c:v>
                </c:pt>
                <c:pt idx="1">
                  <c:v>0.66800000000000004</c:v>
                </c:pt>
                <c:pt idx="2">
                  <c:v>0.68200000000000005</c:v>
                </c:pt>
                <c:pt idx="3">
                  <c:v>0.68200000000000005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43-44B5-84A4-80EA678148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175080"/>
        <c:axId val="273177824"/>
      </c:barChart>
      <c:catAx>
        <c:axId val="273175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73177824"/>
        <c:crosses val="autoZero"/>
        <c:auto val="1"/>
        <c:lblAlgn val="ctr"/>
        <c:lblOffset val="100"/>
        <c:noMultiLvlLbl val="0"/>
      </c:catAx>
      <c:valAx>
        <c:axId val="273177824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2731750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0.10086</cdr:x>
      <cdr:y>0.2015</cdr:y>
    </cdr:from>
    <cdr:to>
      <cdr:x>0.82783</cdr:x>
      <cdr:y>0.32478</cdr:y>
    </cdr:to>
    <cdr:sp macro="" textlink="">
      <cdr:nvSpPr>
        <cdr:cNvPr id="2" name="Shape 1"/>
        <cdr:cNvSpPr/>
      </cdr:nvSpPr>
      <cdr:spPr bwMode="auto">
        <a:xfrm xmlns:a="http://schemas.openxmlformats.org/drawingml/2006/main">
          <a:off x="446394" y="737865"/>
          <a:ext cx="3217556" cy="451416"/>
        </a:xfrm>
        <a:prstGeom xmlns:a="http://schemas.openxmlformats.org/drawingml/2006/main" prst="swooshArrow">
          <a:avLst>
            <a:gd name="adj1" fmla="val 15098"/>
            <a:gd name="adj2" fmla="val 31370"/>
          </a:avLst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rgbClr val="000000"/>
        </a:lnRef>
        <a:fillRef xmlns:a="http://schemas.openxmlformats.org/drawingml/2006/main" idx="1">
          <a:srgbClr val="000000"/>
        </a:fillRef>
        <a:effectRef xmlns:a="http://schemas.openxmlformats.org/drawingml/2006/main" idx="0">
          <a:schemeClr val="accent1">
            <a:hueOff val="0"/>
            <a:satOff val="0"/>
            <a:lumOff val="0"/>
            <a:alphaOff val="0"/>
          </a:schemeClr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u="none" strike="noStrike">
                <a:solidFill>
                  <a:srgbClr val="000000"/>
                </a:solidFill>
                <a:uFillTx/>
                <a:latin typeface="Open Sans"/>
              </a:rPr>
              <a:t>Для перемещения страницы щёлкните мышью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формата примечаний щёлкните мышью</a:t>
            </a:r>
          </a:p>
        </p:txBody>
      </p:sp>
      <p:sp>
        <p:nvSpPr>
          <p:cNvPr id="9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&lt;верхний колонтитул&gt;</a:t>
            </a:r>
          </a:p>
        </p:txBody>
      </p:sp>
      <p:sp>
        <p:nvSpPr>
          <p:cNvPr id="96" name="PlaceHolder 4"/>
          <p:cNvSpPr>
            <a:spLocks noGrp="1"/>
          </p:cNvSpPr>
          <p:nvPr>
            <p:ph type="dt" idx="4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  <p:sp>
        <p:nvSpPr>
          <p:cNvPr id="97" name="PlaceHolder 5"/>
          <p:cNvSpPr>
            <a:spLocks noGrp="1"/>
          </p:cNvSpPr>
          <p:nvPr>
            <p:ph type="ftr" idx="4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98" name="PlaceHolder 6"/>
          <p:cNvSpPr>
            <a:spLocks noGrp="1"/>
          </p:cNvSpPr>
          <p:nvPr>
            <p:ph type="sldNum" idx="4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64B0362B-50E3-49B2-B590-571A4380E7A7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3927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1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87390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Снижение по 4 предметам, увеличение по 1 предмету (математика)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16D8300-D51D-44DE-AD55-14A3DA07E536}" type="slidenum">
              <a:rPr lang="ru-RU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3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Средние баллы по всем приоритетным предметам </a:t>
            </a:r>
            <a:r>
              <a:rPr lang="ru-RU" sz="1200" b="1" dirty="0">
                <a:solidFill>
                  <a:srgbClr val="6198E7"/>
                </a:solidFill>
                <a:latin typeface="PermianSansTypeface"/>
              </a:rPr>
              <a:t>выше</a:t>
            </a: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, чем в РФ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Благодарим педагогов, принявших участие в проведении ГИА в пунктах проведения экзаменов!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64B0362B-50E3-49B2-B590-571A4380E7A7}" type="slidenum">
              <a:rPr lang="ru-RU" sz="1400" b="0" u="none" strike="noStrike" smtClean="0">
                <a:solidFill>
                  <a:srgbClr val="000000"/>
                </a:solidFill>
                <a:uFillTx/>
                <a:latin typeface="Times New Roman"/>
              </a:rPr>
              <a:t>29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83123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32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6063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5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58" name="PlaceHolder 3"/>
          <p:cNvSpPr>
            <a:spLocks noGrp="1"/>
          </p:cNvSpPr>
          <p:nvPr>
            <p:ph type="sldNum" idx="50"/>
          </p:nvPr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Montserra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A55B25F-EB66-46D0-951C-AAFEF5F1B05C}" type="slidenum">
              <a:rPr lang="ru-RU" sz="1400" b="0" u="none" strike="noStrike">
                <a:solidFill>
                  <a:srgbClr val="000000"/>
                </a:solidFill>
                <a:uFillTx/>
                <a:latin typeface="Montserrat"/>
                <a:ea typeface="+mn-ea"/>
              </a:rPr>
              <a:t>36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9642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61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rgbClr val="000000"/>
                </a:solidFill>
                <a:uFillTx/>
                <a:latin typeface="Open Sans"/>
              </a:rPr>
              <a:t>За счет средств региона идет масштабное строительство объектов для обучающихся в СПО. В 2026 году завершаем строительство общежитий в с. Барда и с. Куеда, активно идет строительство с планом ввода до конца года общежития в с.Снежное Октябрьского МО, лабораторного корпуса в с. Барда, общежитий г. Губаха и мастерских в г. Добрянка. </a:t>
            </a:r>
          </a:p>
          <a:p>
            <a:pPr marL="216000" indent="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rgbClr val="000000"/>
                </a:solidFill>
                <a:uFillTx/>
                <a:latin typeface="Open Sans"/>
              </a:rPr>
              <a:t>В планах на 2027 год строительство еще 9 объектов СПО.</a:t>
            </a:r>
          </a:p>
          <a:p>
            <a:pPr marL="216000" indent="0">
              <a:lnSpc>
                <a:spcPct val="100000"/>
              </a:lnSpc>
              <a:buNone/>
            </a:pPr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  <a:p>
            <a:pPr marL="216000" indent="0">
              <a:lnSpc>
                <a:spcPct val="100000"/>
              </a:lnSpc>
              <a:buNone/>
            </a:pPr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16" name="PlaceHolder 3"/>
          <p:cNvSpPr>
            <a:spLocks noGrp="1"/>
          </p:cNvSpPr>
          <p:nvPr>
            <p:ph type="sldNum" idx="30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ru-RU" sz="1400" b="0" u="none" strike="noStrike">
              <a:solidFill>
                <a:srgbClr val="000000"/>
              </a:solidFill>
              <a:uFillTx/>
              <a:latin typeface="Times New Roman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69660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62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В 2026 году введена в эксплуатацию школа в жилом комплексе Погода г. Перми и до конца года планируется завершение строительства школы в г. Березники. Ведется активное строительство еще 5 школ с плановой датой открытия в 2027 году. В целом за 2027-2028 годы откроют свои двери 11 новых школ для более 7 тыс. учеников</a:t>
            </a:r>
          </a:p>
        </p:txBody>
      </p:sp>
      <p:sp>
        <p:nvSpPr>
          <p:cNvPr id="622" name="PlaceHolder 3"/>
          <p:cNvSpPr>
            <a:spLocks noGrp="1"/>
          </p:cNvSpPr>
          <p:nvPr>
            <p:ph type="sldNum" idx="32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ru-RU" sz="1400" b="0" u="none" strike="noStrike">
              <a:solidFill>
                <a:srgbClr val="000000"/>
              </a:solidFill>
              <a:uFillTx/>
              <a:latin typeface="Times New Roman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9899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2026 году построено</a:t>
            </a:r>
            <a:r>
              <a:rPr lang="ru-RU" baseline="0" dirty="0"/>
              <a:t>  3 детских сада в Перми, Очере и д. </a:t>
            </a:r>
            <a:r>
              <a:rPr lang="ru-RU" baseline="0" dirty="0" err="1"/>
              <a:t>Кондратово</a:t>
            </a:r>
            <a:r>
              <a:rPr lang="ru-RU" baseline="0" dirty="0"/>
              <a:t> Пермского округа. Завершаем строительство детского сада в д. Большая </a:t>
            </a:r>
            <a:r>
              <a:rPr lang="ru-RU" baseline="0" dirty="0" err="1"/>
              <a:t>Мось</a:t>
            </a:r>
            <a:r>
              <a:rPr lang="ru-RU" baseline="0" dirty="0"/>
              <a:t> Пермского округа</a:t>
            </a:r>
          </a:p>
          <a:p>
            <a:r>
              <a:rPr lang="ru-RU" baseline="0" dirty="0" err="1"/>
              <a:t>Иднет</a:t>
            </a:r>
            <a:r>
              <a:rPr lang="ru-RU" baseline="0" dirty="0"/>
              <a:t> активное строительство еще 3 детских садов в </a:t>
            </a:r>
            <a:r>
              <a:rPr lang="ru-RU" baseline="0" dirty="0" err="1"/>
              <a:t>д.д</a:t>
            </a:r>
            <a:r>
              <a:rPr lang="ru-RU" baseline="0" dirty="0"/>
              <a:t>. Петровка и </a:t>
            </a:r>
            <a:r>
              <a:rPr lang="ru-RU" baseline="0" dirty="0" err="1"/>
              <a:t>Кондратово</a:t>
            </a:r>
            <a:r>
              <a:rPr lang="ru-RU" baseline="0" dirty="0"/>
              <a:t> Пермского округа и в с. Пелым </a:t>
            </a:r>
            <a:r>
              <a:rPr lang="ru-RU" baseline="0" dirty="0" err="1"/>
              <a:t>Кочевского</a:t>
            </a:r>
            <a:r>
              <a:rPr lang="ru-RU" baseline="0" dirty="0"/>
              <a:t> округа, которые планируем ввести в эксплуатацию в 2027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4603F3BD-37F7-4732-885F-4E21B4944948}" type="slidenum">
              <a:rPr lang="ru-RU" sz="1400" b="0" u="none" strike="noStrike" smtClean="0">
                <a:solidFill>
                  <a:srgbClr val="000000"/>
                </a:solidFill>
                <a:uFillTx/>
                <a:latin typeface="Times New Roman"/>
              </a:rPr>
              <a:t>39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23431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5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58" name="PlaceHolder 3"/>
          <p:cNvSpPr>
            <a:spLocks noGrp="1"/>
          </p:cNvSpPr>
          <p:nvPr>
            <p:ph type="sldNum" idx="50"/>
          </p:nvPr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Montserra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A55B25F-EB66-46D0-951C-AAFEF5F1B05C}" type="slidenum">
              <a:rPr lang="ru-RU" sz="1400" b="0" u="none" strike="noStrike">
                <a:solidFill>
                  <a:srgbClr val="000000"/>
                </a:solidFill>
                <a:uFillTx/>
                <a:latin typeface="Montserrat"/>
                <a:ea typeface="+mn-ea"/>
              </a:rPr>
              <a:t>40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100487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В 2025 году приступили к капитальным ремонтам объектов учреждений среднего профессионального образования. В 2025 году это был 1 учебный корпус техникума промышленных технологий в г. Перми, в 2026 году завершаем ремонт мастерских этого техникума и общежития Чусовского индустриального техникума, а также ремонты 4 учебных корпусов, 2 –ух общежитий и мастерских. В планах на 2027 год капитальный ремонт еще 2 учебных корпусов и 3 общежитий СПО.</a:t>
            </a:r>
          </a:p>
        </p:txBody>
      </p:sp>
      <p:sp>
        <p:nvSpPr>
          <p:cNvPr id="619" name="PlaceHolder 3"/>
          <p:cNvSpPr>
            <a:spLocks noGrp="1"/>
          </p:cNvSpPr>
          <p:nvPr>
            <p:ph type="sldNum" idx="31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062FFD4-EC91-426C-AF79-F6A1949A4DA0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41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4004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6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В рамках проекта «Всё лучшее детям» проводим капитальные ремонты школ с существенной финансовой федеральной поддержкой. В 2025 году отремонтировали 11 школ в 7 муниципалитетах. Масштабные планы у нас на 2026 год, это 29 объектов в 8 муниципалитетах, большинство из них сейчас в стадии завершения и будут открыты к 1 сентября. В планах на 2027 год капитальный ремонт еще 17 школ. Капитальный ремонт – это не только обновление имущественного комплекса, но и обновление содержания и образовательной концепции школы. На слайде вы видите примеры изменения и внешнего и внутреннего облика школ. Обновляются пространства, где ребята могут заниматься спортом, творчеством и проводить с пользой свободное время после занятий в центрах детских инициатив.</a:t>
            </a: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20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25" name="PlaceHolder 3"/>
          <p:cNvSpPr>
            <a:spLocks noGrp="1"/>
          </p:cNvSpPr>
          <p:nvPr>
            <p:ph type="sldNum" idx="33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349B59A-93C8-4071-B599-7DA96DFB1284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42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1199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4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67876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Ведем масштабные капитальные ремонты дошкольных учреждений. Введен в эксплуатацию детский сад Созвездие в д. </a:t>
            </a:r>
            <a:r>
              <a:rPr lang="ru-RU" dirty="0" err="1"/>
              <a:t>Ванюки</a:t>
            </a:r>
            <a:r>
              <a:rPr lang="ru-RU" dirty="0"/>
              <a:t> Пермского округа. </a:t>
            </a:r>
          </a:p>
          <a:p>
            <a:r>
              <a:rPr lang="ru-RU" dirty="0"/>
              <a:t>1 сентября примут детей детские сады в Березниках, </a:t>
            </a:r>
            <a:r>
              <a:rPr lang="ru-RU" dirty="0" err="1"/>
              <a:t>Губахе</a:t>
            </a:r>
            <a:r>
              <a:rPr lang="ru-RU" dirty="0"/>
              <a:t>, Куеде. Также высокая степень </a:t>
            </a:r>
            <a:r>
              <a:rPr lang="ru-RU"/>
              <a:t>готовности детского </a:t>
            </a:r>
            <a:r>
              <a:rPr lang="ru-RU" dirty="0"/>
              <a:t>сада Компас в г. Перми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4603F3BD-37F7-4732-885F-4E21B4944948}" type="slidenum">
              <a:rPr lang="ru-RU" sz="1400" b="0" u="none" strike="noStrike" smtClean="0">
                <a:solidFill>
                  <a:srgbClr val="000000"/>
                </a:solidFill>
                <a:uFillTx/>
                <a:latin typeface="Times New Roman"/>
              </a:rPr>
              <a:t>43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55843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45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15944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6763" cy="4003675"/>
          </a:xfrm>
          <a:prstGeom prst="rect">
            <a:avLst/>
          </a:prstGeom>
          <a:ln w="0">
            <a:noFill/>
          </a:ln>
        </p:spPr>
      </p:sp>
      <p:sp>
        <p:nvSpPr>
          <p:cNvPr id="66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3320" cy="480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+ март 2026 г.: 320 тыс. подписчиков школьных каналов в 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Open Sans"/>
              </a:rPr>
              <a:t>MAX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, более чем в 2 раза выросло последние 3 месяца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+ количество пользователей 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Open Sans"/>
              </a:rPr>
              <a:t>MAX 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за 7 месяцев превысило количество пользователей Сферум за 3 года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ru-RU" sz="20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67" name="PlaceHolder 3"/>
          <p:cNvSpPr>
            <a:spLocks noGrp="1"/>
          </p:cNvSpPr>
          <p:nvPr>
            <p:ph type="sldNum" idx="53"/>
          </p:nvPr>
        </p:nvSpPr>
        <p:spPr>
          <a:xfrm>
            <a:off x="4278960" y="10157400"/>
            <a:ext cx="3276360" cy="52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F6D675C-9BEF-4668-8935-681C49B2128E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46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36380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6763" cy="4003675"/>
          </a:xfrm>
          <a:prstGeom prst="rect">
            <a:avLst/>
          </a:prstGeom>
          <a:ln w="0">
            <a:noFill/>
          </a:ln>
        </p:spPr>
      </p:sp>
      <p:sp>
        <p:nvSpPr>
          <p:cNvPr id="67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3320" cy="480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+ март 2026 г.: 320 тыс. подписчиков школьных каналов в 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Open Sans"/>
              </a:rPr>
              <a:t>MAX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, более чем в 2 раза выросло последние 3 месяца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+ количество пользователей 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Open Sans"/>
              </a:rPr>
              <a:t>MAX 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за 7 месяцев превысило количество пользователей Сферум за 3 года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ru-RU" sz="20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79" name="PlaceHolder 3"/>
          <p:cNvSpPr>
            <a:spLocks noGrp="1"/>
          </p:cNvSpPr>
          <p:nvPr>
            <p:ph type="sldNum" idx="57"/>
          </p:nvPr>
        </p:nvSpPr>
        <p:spPr>
          <a:xfrm>
            <a:off x="4278960" y="10157400"/>
            <a:ext cx="3276360" cy="52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F0BA137-80C2-4FAD-86A6-F90FE8E1F6D7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47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592338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48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7490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Общее количество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основных педагогических работников (по состоянию 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1 июня 2026 г.) 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37 375 чел., из них:</a:t>
            </a:r>
          </a:p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школ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- 23670 (МОО) + 251 (Школа-интернат, Уральское подворье) = 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23921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детских садов - 8988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(МОО)</a:t>
            </a:r>
          </a:p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ОО ДОД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- 1531 (МОО) + 53 (Росток, Муравейник) =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1584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СПО - 2690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Количество аттестованных: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по состоянию на 1 июня 2026 г.: ВК - 10574, 1К - 8718, ПМ - 56, ПН - 42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в 2025-2026 уч. г.: ВК - 2243, 1К - 1944, ПМ - 36, ПН - 25</a:t>
            </a:r>
          </a:p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Общее количество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основных педагогических работников в возрасте до 35 лет со стажем работы до 3 лет включительно - 3198</a:t>
            </a:r>
          </a:p>
          <a:p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Количество аттестованных 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возрасте до 35 лет со стажем работы до 3 лет включительно: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по состоянию на 1 июня 2026 г.: ВК - 12, 1К - 166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в 2025-2026 уч. г.: ВК - 10, 1К - 93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64B0362B-50E3-49B2-B590-571A4380E7A7}" type="slidenum">
              <a:rPr lang="ru-RU" sz="1400" b="0" u="none" strike="noStrike" smtClean="0">
                <a:solidFill>
                  <a:srgbClr val="000000"/>
                </a:solidFill>
                <a:uFillTx/>
                <a:latin typeface="Times New Roman"/>
              </a:rPr>
              <a:t>50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09347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52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932842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55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93727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7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Центры детских инициатив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Пространства</a:t>
            </a:r>
          </a:p>
        </p:txBody>
      </p:sp>
      <p:sp>
        <p:nvSpPr>
          <p:cNvPr id="673" name="PlaceHolder 3"/>
          <p:cNvSpPr>
            <a:spLocks noGrp="1"/>
          </p:cNvSpPr>
          <p:nvPr>
            <p:ph type="sldNum" idx="55"/>
          </p:nvPr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85574AC-45F1-4509-8FC3-80BE576ECB41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56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96848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0050982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</p:spPr>
      </p:sp>
      <p:sp>
        <p:nvSpPr>
          <p:cNvPr id="1174999249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Центры детских инициатив</a:t>
            </a:r>
            <a:endParaRPr/>
          </a:p>
          <a:p>
            <a:pPr>
              <a:defRPr/>
            </a:pPr>
            <a:r>
              <a:rPr lang="ru-RU"/>
              <a:t>Пространства</a:t>
            </a:r>
          </a:p>
        </p:txBody>
      </p:sp>
      <p:sp>
        <p:nvSpPr>
          <p:cNvPr id="1393824840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088A521-70A3-5E99-23BB-CB09B7FB9BC7}" type="slidenum">
              <a:rPr lang="ru-RU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703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4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ermianSlabSerifTypeface"/>
              </a:rPr>
              <a:t>из них трудоустроились – </a:t>
            </a:r>
            <a:r>
              <a:rPr lang="ru-RU" sz="1200" b="0" u="none" strike="noStrike">
                <a:solidFill>
                  <a:srgbClr val="6198E7"/>
                </a:solidFill>
                <a:uFillTx/>
                <a:latin typeface="PermianSansTypeface"/>
              </a:rPr>
              <a:t>13 504 </a:t>
            </a:r>
            <a:r>
              <a:rPr lang="ru-RU" sz="1200" b="0" u="none" strike="noStrike">
                <a:solidFill>
                  <a:srgbClr val="000000"/>
                </a:solidFill>
                <a:uFillTx/>
                <a:latin typeface="PermianSlabSerifTypeface"/>
              </a:rPr>
              <a:t>чел. </a:t>
            </a:r>
            <a:r>
              <a:rPr lang="ru-RU" sz="1200" b="0" u="none" strike="noStrike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(60,6%)</a:t>
            </a:r>
            <a:endParaRPr lang="ru-RU" sz="1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49" name="PlaceHolder 3"/>
          <p:cNvSpPr>
            <a:spLocks noGrp="1"/>
          </p:cNvSpPr>
          <p:nvPr>
            <p:ph type="sldNum" idx="47"/>
          </p:nvPr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212CAF5-DDF0-41BD-8AC8-E3207D28C57C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5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764098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59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4942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5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ermianSlabSerifTypeface"/>
              </a:rPr>
              <a:t>из них трудоустроились – </a:t>
            </a:r>
            <a:r>
              <a:rPr lang="ru-RU" sz="1200" b="0" u="none" strike="noStrike">
                <a:solidFill>
                  <a:srgbClr val="6198E7"/>
                </a:solidFill>
                <a:uFillTx/>
                <a:latin typeface="PermianSansTypeface"/>
              </a:rPr>
              <a:t>13 504 </a:t>
            </a:r>
            <a:r>
              <a:rPr lang="ru-RU" sz="1200" b="0" u="none" strike="noStrike">
                <a:solidFill>
                  <a:srgbClr val="000000"/>
                </a:solidFill>
                <a:uFillTx/>
                <a:latin typeface="PermianSlabSerifTypeface"/>
              </a:rPr>
              <a:t>чел. </a:t>
            </a:r>
            <a:r>
              <a:rPr lang="ru-RU" sz="1200" b="0" u="none" strike="noStrike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(60,6%)</a:t>
            </a:r>
            <a:endParaRPr lang="ru-RU" sz="1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52" name="PlaceHolder 3"/>
          <p:cNvSpPr>
            <a:spLocks noGrp="1"/>
          </p:cNvSpPr>
          <p:nvPr>
            <p:ph type="sldNum" idx="48"/>
          </p:nvPr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2C6602D-CF9C-45B7-8186-F2C544F5D255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7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4348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11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19044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646" name="PlaceHolder 2"/>
          <p:cNvSpPr>
            <a:spLocks noGrp="1"/>
          </p:cNvSpPr>
          <p:nvPr>
            <p:ph type="sldNum" idx="46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23162F-F395-402C-849F-5405AB284295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16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0215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5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0" y="81280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16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defRPr/>
            </a:pPr>
            <a:r>
              <a:rPr lang="ru-RU" sz="1200" b="1" u="none" strike="noStrike">
                <a:solidFill>
                  <a:schemeClr val="dk1"/>
                </a:solidFill>
                <a:latin typeface="+mn-lt"/>
                <a:ea typeface="+mn-ea"/>
              </a:rPr>
              <a:t>Инженерные классы: 46 школ ( 10 школ) </a:t>
            </a:r>
            <a:r>
              <a:rPr lang="en-US" sz="1200" b="1" u="none" strike="noStrike">
                <a:solidFill>
                  <a:schemeClr val="dk1"/>
                </a:solidFill>
                <a:latin typeface="+mn-lt"/>
                <a:ea typeface="+mn-ea"/>
              </a:rPr>
              <a:t>^</a:t>
            </a:r>
            <a:endParaRPr lang="ru-RU" sz="1200" b="0" u="none" strike="noStrike">
              <a:solidFill>
                <a:srgbClr val="000000"/>
              </a:solidFill>
              <a:latin typeface="Open Sans"/>
            </a:endParaRPr>
          </a:p>
          <a:p>
            <a:pPr marL="216000" indent="0">
              <a:lnSpc>
                <a:spcPct val="100000"/>
              </a:lnSpc>
              <a:buNone/>
              <a:defRPr/>
            </a:pPr>
            <a:r>
              <a:rPr lang="ru-RU" sz="1200" b="1" u="none" strike="noStrike">
                <a:solidFill>
                  <a:schemeClr val="dk1"/>
                </a:solidFill>
                <a:latin typeface="+mn-lt"/>
                <a:ea typeface="+mn-ea"/>
              </a:rPr>
              <a:t>Агротехнологические классы: 30 школ ( 8 школ)</a:t>
            </a:r>
            <a:r>
              <a:rPr lang="en-US" sz="1200" b="1" u="none" strike="noStrike">
                <a:solidFill>
                  <a:schemeClr val="dk1"/>
                </a:solidFill>
                <a:latin typeface="+mn-lt"/>
                <a:ea typeface="+mn-ea"/>
              </a:rPr>
              <a:t> ^</a:t>
            </a:r>
            <a:endParaRPr lang="ru-RU" sz="1200" b="0" u="none" strike="noStrike">
              <a:solidFill>
                <a:srgbClr val="000000"/>
              </a:solidFill>
              <a:latin typeface="Open Sans"/>
            </a:endParaRPr>
          </a:p>
          <a:p>
            <a:pPr marL="216000" indent="0">
              <a:lnSpc>
                <a:spcPct val="100000"/>
              </a:lnSpc>
              <a:buNone/>
              <a:defRPr/>
            </a:pPr>
            <a:r>
              <a:rPr lang="ru-RU" sz="1200" b="1" u="none" strike="noStrike">
                <a:solidFill>
                  <a:schemeClr val="dk1"/>
                </a:solidFill>
                <a:latin typeface="+mn-lt"/>
                <a:ea typeface="+mn-ea"/>
              </a:rPr>
              <a:t>Психолого-педагогические классы: 53 школы</a:t>
            </a:r>
            <a:endParaRPr lang="ru-RU" sz="1200" b="0" u="none" strike="noStrike">
              <a:solidFill>
                <a:srgbClr val="000000"/>
              </a:solidFill>
              <a:latin typeface="Open Sans"/>
            </a:endParaRPr>
          </a:p>
          <a:p>
            <a:pPr marL="216000" indent="0">
              <a:lnSpc>
                <a:spcPct val="100000"/>
              </a:lnSpc>
              <a:buNone/>
              <a:defRPr/>
            </a:pPr>
            <a:r>
              <a:rPr lang="ru-RU" sz="1200" b="1" u="none" strike="noStrike">
                <a:solidFill>
                  <a:schemeClr val="dk1"/>
                </a:solidFill>
                <a:latin typeface="+mn-lt"/>
                <a:ea typeface="+mn-ea"/>
              </a:rPr>
              <a:t>Медицинские, фармацевтические классы: 26 школ</a:t>
            </a:r>
            <a:endParaRPr lang="ru-RU" sz="1200" b="0" u="none" strike="noStrike">
              <a:solidFill>
                <a:srgbClr val="000000"/>
              </a:solidFill>
              <a:latin typeface="Open Sans"/>
            </a:endParaRPr>
          </a:p>
          <a:p>
            <a:pPr marL="216000" indent="0">
              <a:lnSpc>
                <a:spcPct val="100000"/>
              </a:lnSpc>
              <a:buNone/>
              <a:defRPr/>
            </a:pPr>
            <a:r>
              <a:rPr lang="ru-RU" sz="1200" b="1" u="none" strike="noStrike">
                <a:solidFill>
                  <a:schemeClr val="dk1"/>
                </a:solidFill>
                <a:latin typeface="+mn-lt"/>
                <a:ea typeface="+mn-ea"/>
              </a:rPr>
              <a:t>МЧС, спасательные, юнармейские классы: 11 школ</a:t>
            </a:r>
            <a:endParaRPr lang="ru-RU" sz="1200" b="0" u="none" strike="noStrike">
              <a:solidFill>
                <a:srgbClr val="000000"/>
              </a:solidFill>
              <a:latin typeface="Open Sans"/>
            </a:endParaRPr>
          </a:p>
          <a:p>
            <a:pPr marL="216000" indent="0">
              <a:lnSpc>
                <a:spcPct val="100000"/>
              </a:lnSpc>
              <a:buNone/>
              <a:defRPr/>
            </a:pPr>
            <a:r>
              <a:rPr lang="ru-RU" sz="1200" b="1" u="none" strike="noStrike">
                <a:solidFill>
                  <a:schemeClr val="dk1"/>
                </a:solidFill>
                <a:latin typeface="+mn-lt"/>
                <a:ea typeface="+mn-ea"/>
              </a:rPr>
              <a:t>Строительные классы: 7 школ</a:t>
            </a:r>
            <a:endParaRPr lang="ru-RU" sz="1200" b="0" u="none" strike="noStrike">
              <a:solidFill>
                <a:srgbClr val="000000"/>
              </a:solidFill>
              <a:latin typeface="Open Sans"/>
            </a:endParaRPr>
          </a:p>
          <a:p>
            <a:pPr marL="216000" indent="0">
              <a:lnSpc>
                <a:spcPct val="100000"/>
              </a:lnSpc>
              <a:buNone/>
              <a:defRPr/>
            </a:pPr>
            <a:r>
              <a:rPr lang="ru-RU" sz="1200" b="1" u="none" strike="noStrike">
                <a:solidFill>
                  <a:schemeClr val="dk1"/>
                </a:solidFill>
                <a:latin typeface="+mn-lt"/>
                <a:ea typeface="+mn-ea"/>
              </a:rPr>
              <a:t>Правоохранительные классы: 17 школ</a:t>
            </a:r>
            <a:endParaRPr lang="ru-RU" sz="1200" b="0" u="none" strike="noStrike">
              <a:solidFill>
                <a:srgbClr val="000000"/>
              </a:solidFill>
              <a:latin typeface="Open Sans"/>
            </a:endParaRPr>
          </a:p>
          <a:p>
            <a:pPr marL="216000" indent="0">
              <a:lnSpc>
                <a:spcPct val="100000"/>
              </a:lnSpc>
              <a:buNone/>
              <a:defRPr/>
            </a:pPr>
            <a:r>
              <a:rPr lang="ru-RU" sz="1200" b="1" u="none" strike="noStrike">
                <a:solidFill>
                  <a:schemeClr val="dk1"/>
                </a:solidFill>
                <a:latin typeface="+mn-lt"/>
                <a:ea typeface="+mn-ea"/>
              </a:rPr>
              <a:t>И др.</a:t>
            </a:r>
            <a:endParaRPr/>
          </a:p>
          <a:p>
            <a:pPr marL="216000" indent="0">
              <a:lnSpc>
                <a:spcPct val="100000"/>
              </a:lnSpc>
              <a:buNone/>
              <a:defRPr/>
            </a:pPr>
            <a:r>
              <a:rPr lang="ru-RU" sz="1200" b="1" u="none" strike="noStrike">
                <a:solidFill>
                  <a:schemeClr val="dk1"/>
                </a:solidFill>
                <a:latin typeface="+mn-lt"/>
                <a:ea typeface="+mn-ea"/>
              </a:rPr>
              <a:t>8</a:t>
            </a:r>
            <a:endParaRPr lang="ru-RU" sz="1200" b="0" u="none" strike="noStrike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17" name="PlaceHolder 3"/>
          <p:cNvSpPr>
            <a:spLocks noGrp="1"/>
          </p:cNvSpPr>
          <p:nvPr>
            <p:ph type="sldNum" idx="20"/>
          </p:nvPr>
        </p:nvSpPr>
        <p:spPr bwMode="auto"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  <a:defRPr/>
            </a:pPr>
            <a:fld id="{20052818-4CC5-4776-B57D-6AC3E4F507FB}" type="slidenum">
              <a:rPr lang="ru-RU" sz="1400" b="0" u="none" strike="noStrike">
                <a:solidFill>
                  <a:srgbClr val="000000"/>
                </a:solidFill>
                <a:latin typeface="Times New Roman"/>
                <a:ea typeface="+mn-ea"/>
              </a:rPr>
              <a:t>17</a:t>
            </a:fld>
            <a:endParaRPr lang="ru-RU" sz="14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648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Средние баллы по всем приоритетным предметам </a:t>
            </a:r>
            <a:r>
              <a:rPr lang="ru-RU" sz="1200" b="1" dirty="0">
                <a:solidFill>
                  <a:srgbClr val="6198E7"/>
                </a:solidFill>
                <a:latin typeface="PermianSansTypeface"/>
              </a:rPr>
              <a:t>выше</a:t>
            </a: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, чем в РФ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Благодарим педагогов, принявших участие в проведении ГИА в пунктах проведения экзаменов!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64B0362B-50E3-49B2-B590-571A4380E7A7}" type="slidenum">
              <a:rPr lang="ru-RU" sz="1400" b="0" u="none" strike="noStrike" smtClean="0">
                <a:solidFill>
                  <a:srgbClr val="000000"/>
                </a:solidFill>
                <a:uFillTx/>
                <a:latin typeface="Times New Roman"/>
              </a:rPr>
              <a:t>18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2926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Снижение по 4 предметам, увеличение по 1 предмету (математика)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16D8300-D51D-44DE-AD55-14A3DA07E536}" type="slidenum">
              <a:rPr lang="ru-RU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235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40863BE-6C03-4F8B-81B7-A82B59F2F4B5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BF5E82CF-7F02-410B-BBFB-518A1AB93BB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ычный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515504FD-C0C9-4DFA-8E93-2AE5784E86C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2F64051-D783-446B-B20F-12F2F1D85B7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D0BFACFB-98B5-46EC-9BD3-BC5E8A3D03B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ычны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D35A8B10-0667-4F2F-A002-21E2E065063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61998431-772E-46B0-BB2C-4D61D9634A2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F930290B-3CA3-43D8-BC6D-2C5F30C759E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72C95A77-05BF-49D6-AA2E-C0E4857C2F5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слайд с нумерацией текст без гради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lstStyle/>
          <a:p>
            <a:fld id="{6015D04D-5CAC-48B0-A9D5-23F51697B70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27AB239-5D2C-4D9F-8CF7-EA7FB1C1F68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слайд с нумерацией текст без гради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838080" y="265320"/>
            <a:ext cx="10514160" cy="152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160" cy="43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</p:spPr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</p:spPr>
        <p:txBody>
          <a:bodyPr/>
          <a:lstStyle/>
          <a:p>
            <a:fld id="{45C7624D-EE09-4E7E-BC97-9020321A8E0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46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"/>
          </p:nvPr>
        </p:nvSpPr>
        <p:spPr/>
        <p:txBody>
          <a:bodyPr/>
          <a:lstStyle/>
          <a:p>
            <a:fld id="{8A4F2B46-AD9E-4389-A3F7-A9131839288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D82297B-3B56-45EF-BF80-5B33AF07B30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B008816-76DC-488D-BF57-8ED5B55E1D6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080" y="265320"/>
            <a:ext cx="10514520" cy="152424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3FD8CB9-4366-4BF0-942E-AB098244D75B}" type="datetimeFigureOut">
              <a:rPr lang="ru-RU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DB68105-BA93-4F23-9823-7A0639EAE9F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359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слайд с нумерацией текст без градиен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" name="подложка верх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0" y="0"/>
            <a:ext cx="12192000" cy="825500"/>
          </a:xfrm>
          <a:prstGeom prst="rect">
            <a:avLst/>
          </a:prstGeom>
        </p:spPr>
      </p:pic>
      <p:pic>
        <p:nvPicPr>
          <p:cNvPr id="4" name="подложка низ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0" y="6432640"/>
            <a:ext cx="12192000" cy="431799"/>
          </a:xfrm>
          <a:prstGeom prst="rect">
            <a:avLst/>
          </a:prstGeom>
        </p:spPr>
      </p:pic>
      <p:sp>
        <p:nvSpPr>
          <p:cNvPr id="15" name="номер слайда"/>
          <p:cNvSpPr txBox="1"/>
          <p:nvPr userDrawn="1"/>
        </p:nvSpPr>
        <p:spPr bwMode="auto">
          <a:xfrm>
            <a:off x="11569955" y="6538913"/>
            <a:ext cx="5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fld id="{779A4F07-433A-49CF-9D7D-A63F9F1FBCD5}" type="slidenum">
              <a:rPr lang="ru-RU" sz="1200">
                <a:solidFill>
                  <a:srgbClr val="1C2D38"/>
                </a:solidFill>
                <a:latin typeface="PermianSlabSerifTypeface"/>
              </a:rPr>
              <a:t>‹#›</a:t>
            </a:fld>
            <a:endParaRPr lang="ru-RU" sz="1200">
              <a:solidFill>
                <a:srgbClr val="1C2D38"/>
              </a:solidFill>
              <a:latin typeface="PermianSlabSerifTypeface"/>
            </a:endParaRPr>
          </a:p>
        </p:txBody>
      </p:sp>
      <p:sp>
        <p:nvSpPr>
          <p:cNvPr id="21" name="ОГВ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614558" y="6494443"/>
            <a:ext cx="2520950" cy="3381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PermianSlabSerifTypeface"/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МИНИСТЕРСТВО ОБРАЗОВАНИЯ И НАУКИ</a:t>
            </a:r>
            <a:br>
              <a:rPr lang="ru-RU"/>
            </a:br>
            <a:r>
              <a:rPr lang="ru-RU"/>
              <a:t>ПЕРМСКОГО КРАЯ</a:t>
            </a:r>
            <a:endParaRPr/>
          </a:p>
        </p:txBody>
      </p:sp>
      <p:sp>
        <p:nvSpPr>
          <p:cNvPr id="24" name="Заголовок слайда" descr="заголовок слайда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35360" y="49213"/>
            <a:ext cx="11521280" cy="71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1C2D38"/>
                </a:solidFill>
                <a:latin typeface="PermianSlabSerifTypeface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Заголовок слайда</a:t>
            </a:r>
            <a:endParaRPr/>
          </a:p>
        </p:txBody>
      </p:sp>
      <p:sp>
        <p:nvSpPr>
          <p:cNvPr id="26" name="Область контента" descr="область контента"/>
          <p:cNvSpPr>
            <a:spLocks noGrp="1"/>
          </p:cNvSpPr>
          <p:nvPr>
            <p:ph sz="quarter" idx="12"/>
          </p:nvPr>
        </p:nvSpPr>
        <p:spPr bwMode="auto">
          <a:xfrm>
            <a:off x="335360" y="1700808"/>
            <a:ext cx="11521280" cy="45365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C2D38"/>
                </a:solidFill>
                <a:latin typeface="Montserrat"/>
              </a:defRPr>
            </a:lvl1pPr>
            <a:lvl2pPr marL="457200" indent="0">
              <a:buNone/>
              <a:defRPr sz="1400">
                <a:solidFill>
                  <a:srgbClr val="1C2D38"/>
                </a:solidFill>
                <a:latin typeface="Montserrat"/>
              </a:defRPr>
            </a:lvl2pPr>
            <a:lvl3pPr marL="914400" indent="0">
              <a:buNone/>
              <a:defRPr sz="1400">
                <a:solidFill>
                  <a:srgbClr val="1C2D38"/>
                </a:solidFill>
                <a:latin typeface="Montserrat"/>
              </a:defRPr>
            </a:lvl3pPr>
            <a:lvl4pPr marL="1371600" indent="0">
              <a:buNone/>
              <a:defRPr sz="1400">
                <a:solidFill>
                  <a:srgbClr val="1C2D38"/>
                </a:solidFill>
                <a:latin typeface="Montserrat"/>
              </a:defRPr>
            </a:lvl4pPr>
            <a:lvl5pPr marL="1828800" indent="0">
              <a:buNone/>
              <a:defRPr sz="1400">
                <a:solidFill>
                  <a:srgbClr val="1C2D38"/>
                </a:solidFill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Подзаголовок" descr="Подзаголовок"/>
          <p:cNvSpPr>
            <a:spLocks noGrp="1"/>
          </p:cNvSpPr>
          <p:nvPr>
            <p:ph sz="quarter" idx="13" hasCustomPrompt="1"/>
          </p:nvPr>
        </p:nvSpPr>
        <p:spPr bwMode="auto">
          <a:xfrm>
            <a:off x="335360" y="1053108"/>
            <a:ext cx="11521280" cy="4317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rgbClr val="1C2D38"/>
                </a:solidFill>
                <a:latin typeface="Montserrat"/>
              </a:defRPr>
            </a:lvl1pPr>
            <a:lvl2pPr>
              <a:defRPr sz="2000">
                <a:solidFill>
                  <a:srgbClr val="1C2D38"/>
                </a:solidFill>
              </a:defRPr>
            </a:lvl2pPr>
            <a:lvl3pPr>
              <a:defRPr sz="2000">
                <a:solidFill>
                  <a:srgbClr val="1C2D38"/>
                </a:solidFill>
              </a:defRPr>
            </a:lvl3pPr>
            <a:lvl4pPr>
              <a:defRPr sz="2000">
                <a:solidFill>
                  <a:srgbClr val="1C2D38"/>
                </a:solidFill>
              </a:defRPr>
            </a:lvl4pPr>
            <a:lvl5pPr>
              <a:defRPr sz="2000">
                <a:solidFill>
                  <a:srgbClr val="1C2D38"/>
                </a:solidFill>
              </a:defRPr>
            </a:lvl5pPr>
          </a:lstStyle>
          <a:p>
            <a:pPr lvl="0">
              <a:defRPr/>
            </a:pPr>
            <a:r>
              <a:rPr lang="ru-RU"/>
              <a:t>Подзаголовок</a:t>
            </a:r>
            <a:endParaRPr/>
          </a:p>
        </p:txBody>
      </p:sp>
      <p:sp>
        <p:nvSpPr>
          <p:cNvPr id="29" name="Название презентации" descr="название презентации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3258350" y="6438293"/>
            <a:ext cx="5675300" cy="40478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rgbClr val="1C2D38"/>
                </a:solidFill>
                <a:latin typeface="PermianSlabSerifTypeface"/>
              </a:defRPr>
            </a:lvl1pPr>
            <a:lvl2pPr>
              <a:defRPr sz="1000">
                <a:solidFill>
                  <a:srgbClr val="FFFFFF"/>
                </a:solidFill>
                <a:latin typeface="PermianSerifTypeface"/>
              </a:defRPr>
            </a:lvl2pPr>
            <a:lvl3pPr>
              <a:defRPr sz="1000">
                <a:solidFill>
                  <a:srgbClr val="FFFFFF"/>
                </a:solidFill>
                <a:latin typeface="PermianSerifTypeface"/>
              </a:defRPr>
            </a:lvl3pPr>
            <a:lvl4pPr>
              <a:defRPr sz="1000">
                <a:solidFill>
                  <a:srgbClr val="FFFFFF"/>
                </a:solidFill>
                <a:latin typeface="PermianSerifTypeface"/>
              </a:defRPr>
            </a:lvl4pPr>
            <a:lvl5pPr>
              <a:defRPr sz="1000">
                <a:solidFill>
                  <a:srgbClr val="FFFFFF"/>
                </a:solidFill>
                <a:latin typeface="PermianSerifTypeface"/>
              </a:defRPr>
            </a:lvl5pPr>
          </a:lstStyle>
          <a:p>
            <a:pPr marL="0" marR="0" lvl="0" indent="0" algn="ctr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Montserrat"/>
              <a:buNone/>
              <a:defRPr/>
            </a:pPr>
            <a:r>
              <a:rPr lang="ru-RU" sz="1000">
                <a:solidFill>
                  <a:schemeClr val="tx1"/>
                </a:solidFill>
              </a:rPr>
              <a:t>Название презентации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38400" y="6490800"/>
            <a:ext cx="180000" cy="33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39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C94B47B-0659-44AF-B8A4-942BBB687AA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534D76F-E4F8-492F-9541-1061FF61CD7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E5B7EFCC-401E-4453-95CE-458BACC07C9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17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8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9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668DD44-C2B5-44D4-A0E4-EBBE11447009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Седьмой уровень структуры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ftr" idx="28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sldNum" idx="29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CA08809-6C0F-452C-A0A7-01440A49CD53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dt" idx="30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Седьмой уровень структуры</a:t>
            </a:r>
          </a:p>
        </p:txBody>
      </p:sp>
      <p:sp>
        <p:nvSpPr>
          <p:cNvPr id="59" name="PlaceHolder 3"/>
          <p:cNvSpPr>
            <a:spLocks noGrp="1"/>
          </p:cNvSpPr>
          <p:nvPr>
            <p:ph type="ftr" idx="31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sldNum" idx="32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FB6FB01-DA8A-49A0-8562-BF057EF243F8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dt" idx="33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uFillTx/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71" name="PlaceHolder 2"/>
          <p:cNvSpPr>
            <a:spLocks noGrp="1"/>
          </p:cNvSpPr>
          <p:nvPr>
            <p:ph type="ftr" idx="34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 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sldNum" idx="35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1E4397D-AD6E-4427-B5DC-6DCA546413FA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dt" idx="36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uFillTx/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uFillTx/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Open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Седьмой уровень структуры</a:t>
            </a:r>
          </a:p>
        </p:txBody>
      </p:sp>
      <p:sp>
        <p:nvSpPr>
          <p:cNvPr id="81" name="PlaceHolder 3"/>
          <p:cNvSpPr>
            <a:spLocks noGrp="1"/>
          </p:cNvSpPr>
          <p:nvPr>
            <p:ph type="ftr" idx="37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82" name="PlaceHolder 4"/>
          <p:cNvSpPr>
            <a:spLocks noGrp="1"/>
          </p:cNvSpPr>
          <p:nvPr>
            <p:ph type="sldNum" idx="38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8B8B8B"/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25C9BE0-11F0-4177-AEBB-7C3FF4CF2271}" type="slidenum">
              <a:rPr lang="ru-RU" sz="1200" b="0" u="none" strike="noStrike">
                <a:solidFill>
                  <a:srgbClr val="8B8B8B"/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dt" idx="39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 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D90CD70-DF52-47B7-A654-5AC6D6113D5C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 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F9A2642-119E-43BA-93AA-99A210148476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84" r:id="rId3"/>
    <p:sldLayoutId id="214748368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Седьмой уровень структуры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D58560E-A805-4950-8789-02418F720C08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 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3BDBAC2-D546-4107-A2F0-DBCA4AC11128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ftr" idx="16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 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5A950D4-FA9E-4E01-B3E7-C90597FEDB1E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8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440" cy="434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Седьмой уровень структуры</a:t>
            </a:r>
          </a:p>
        </p:txBody>
      </p:sp>
      <p:sp>
        <p:nvSpPr>
          <p:cNvPr id="36" name="PlaceHolder 3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DB46DB9-1D23-4FA5-BCD1-90D128059A7F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dt" idx="21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 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9BA085F-B9F4-4DE1-9EB8-AA92AA407A4B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24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8080" y="264960"/>
            <a:ext cx="1051344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Arial"/>
              </a:rPr>
              <a:t> 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2303745-839D-4A04-898D-BB23DE31B8C3}" type="slidenum">
              <a:rPr lang="ru-RU" sz="12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Montserrat"/>
                <a:ea typeface="Arial"/>
              </a:rPr>
              <a:t>‹#›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9.png"/><Relationship Id="rId18" Type="http://schemas.openxmlformats.org/officeDocument/2006/relationships/image" Target="../media/image34.jpg"/><Relationship Id="rId3" Type="http://schemas.openxmlformats.org/officeDocument/2006/relationships/image" Target="../media/image19.jpg"/><Relationship Id="rId21" Type="http://schemas.openxmlformats.org/officeDocument/2006/relationships/image" Target="../media/image36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jpg"/><Relationship Id="rId15" Type="http://schemas.openxmlformats.org/officeDocument/2006/relationships/image" Target="../media/image31.jpg"/><Relationship Id="rId10" Type="http://schemas.openxmlformats.org/officeDocument/2006/relationships/image" Target="../media/image26.png"/><Relationship Id="rId19" Type="http://schemas.openxmlformats.org/officeDocument/2006/relationships/chart" Target="../charts/chart2.xml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jpg"/><Relationship Id="rId2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0.pn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jpeg"/><Relationship Id="rId5" Type="http://schemas.openxmlformats.org/officeDocument/2006/relationships/image" Target="../media/image27.png"/><Relationship Id="rId10" Type="http://schemas.openxmlformats.org/officeDocument/2006/relationships/image" Target="../media/image5.png"/><Relationship Id="rId4" Type="http://schemas.openxmlformats.org/officeDocument/2006/relationships/image" Target="../media/image26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jpeg"/><Relationship Id="rId4" Type="http://schemas.openxmlformats.org/officeDocument/2006/relationships/image" Target="../media/image5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.pn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7.jp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.png"/><Relationship Id="rId4" Type="http://schemas.openxmlformats.org/officeDocument/2006/relationships/image" Target="../media/image80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Relationship Id="rId9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5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4.png"/><Relationship Id="rId5" Type="http://schemas.openxmlformats.org/officeDocument/2006/relationships/image" Target="../media/image93.jpeg"/><Relationship Id="rId4" Type="http://schemas.openxmlformats.org/officeDocument/2006/relationships/image" Target="../media/image92.png"/><Relationship Id="rId9" Type="http://schemas.openxmlformats.org/officeDocument/2006/relationships/image" Target="../media/image97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5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4.jpg"/><Relationship Id="rId4" Type="http://schemas.openxmlformats.org/officeDocument/2006/relationships/image" Target="../media/image113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5.png"/><Relationship Id="rId3" Type="http://schemas.openxmlformats.org/officeDocument/2006/relationships/image" Target="../media/image117.png"/><Relationship Id="rId7" Type="http://schemas.openxmlformats.org/officeDocument/2006/relationships/image" Target="../media/image121.jpeg"/><Relationship Id="rId12" Type="http://schemas.openxmlformats.org/officeDocument/2006/relationships/image" Target="../media/image126.jp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0.jpeg"/><Relationship Id="rId11" Type="http://schemas.openxmlformats.org/officeDocument/2006/relationships/image" Target="../media/image125.jpg"/><Relationship Id="rId5" Type="http://schemas.openxmlformats.org/officeDocument/2006/relationships/image" Target="../media/image119.jpeg"/><Relationship Id="rId10" Type="http://schemas.openxmlformats.org/officeDocument/2006/relationships/image" Target="../media/image124.jpeg"/><Relationship Id="rId4" Type="http://schemas.openxmlformats.org/officeDocument/2006/relationships/image" Target="../media/image118.jpeg"/><Relationship Id="rId9" Type="http://schemas.openxmlformats.org/officeDocument/2006/relationships/image" Target="../media/image12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jpeg"/><Relationship Id="rId3" Type="http://schemas.openxmlformats.org/officeDocument/2006/relationships/image" Target="../media/image128.jpeg"/><Relationship Id="rId7" Type="http://schemas.openxmlformats.org/officeDocument/2006/relationships/image" Target="../media/image1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10" Type="http://schemas.openxmlformats.org/officeDocument/2006/relationships/image" Target="../media/image135.png"/><Relationship Id="rId4" Type="http://schemas.openxmlformats.org/officeDocument/2006/relationships/image" Target="../media/image129.jpeg"/><Relationship Id="rId9" Type="http://schemas.openxmlformats.org/officeDocument/2006/relationships/image" Target="../media/image13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129680" y="3459600"/>
            <a:ext cx="797716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340024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8012656" name="Прямоугольник 17"/>
          <p:cNvSpPr/>
          <p:nvPr/>
        </p:nvSpPr>
        <p:spPr bwMode="auto">
          <a:xfrm>
            <a:off x="0" y="0"/>
            <a:ext cx="12216827" cy="8157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000">
              <a:defRPr/>
            </a:pPr>
            <a:endParaRPr lang="ru-RU" kern="0" dirty="0">
              <a:solidFill>
                <a:srgbClr val="FFFFFF"/>
              </a:solidFill>
            </a:endParaRPr>
          </a:p>
        </p:txBody>
      </p:sp>
      <p:sp>
        <p:nvSpPr>
          <p:cNvPr id="1597126572" name="TextBox 7"/>
          <p:cNvSpPr txBox="1"/>
          <p:nvPr/>
        </p:nvSpPr>
        <p:spPr bwMode="auto">
          <a:xfrm>
            <a:off x="697680" y="905769"/>
            <a:ext cx="8919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defRPr/>
            </a:pPr>
            <a:r>
              <a:rPr lang="ru-RU" sz="1600" b="1" kern="0" dirty="0">
                <a:latin typeface="PermianSansTypeface" panose="02000000000000000000" pitchFamily="50" charset="0"/>
              </a:rPr>
              <a:t>Цель создания </a:t>
            </a:r>
            <a:r>
              <a:rPr lang="ru-RU" sz="1600" b="1" dirty="0">
                <a:latin typeface="PermianSansTypeface" panose="02000000000000000000" pitchFamily="50" charset="0"/>
              </a:rPr>
              <a:t>учебно-производственных комплексов (</a:t>
            </a:r>
            <a:r>
              <a:rPr lang="ru-RU" sz="1600" b="1" kern="0" dirty="0">
                <a:latin typeface="PermianSansTypeface" panose="02000000000000000000" pitchFamily="50" charset="0"/>
              </a:rPr>
              <a:t>УПК)</a:t>
            </a:r>
            <a:endParaRPr kern="0" dirty="0">
              <a:latin typeface="PermianSansTypeface" panose="02000000000000000000" pitchFamily="50" charset="0"/>
            </a:endParaRPr>
          </a:p>
          <a:p>
            <a:pPr marL="285750" indent="-285750">
              <a:lnSpc>
                <a:spcPts val="1800"/>
              </a:lnSpc>
              <a:buFont typeface="Wingdings"/>
              <a:buChar char="§"/>
              <a:defRPr/>
            </a:pPr>
            <a:r>
              <a:rPr lang="ru-RU" sz="1600" kern="0" dirty="0">
                <a:solidFill>
                  <a:prstClr val="black"/>
                </a:solidFill>
                <a:latin typeface="PermianSansTypeface" panose="02000000000000000000" pitchFamily="50" charset="0"/>
              </a:rPr>
              <a:t>Практическое обучение студентов колледжей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285750" indent="-285750">
              <a:lnSpc>
                <a:spcPts val="1800"/>
              </a:lnSpc>
              <a:buFont typeface="Wingdings"/>
              <a:buChar char="§"/>
              <a:defRPr/>
            </a:pPr>
            <a:r>
              <a:rPr lang="ru-RU" sz="1600" kern="0" dirty="0">
                <a:solidFill>
                  <a:prstClr val="black"/>
                </a:solidFill>
                <a:latin typeface="PermianSansTypeface" panose="02000000000000000000" pitchFamily="50" charset="0"/>
              </a:rPr>
              <a:t>Временное трудоустройство обучающихся и выпускников колледжей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285750" indent="-285750">
              <a:lnSpc>
                <a:spcPts val="1800"/>
              </a:lnSpc>
              <a:buFont typeface="Wingdings"/>
              <a:buChar char="§"/>
              <a:defRPr/>
            </a:pPr>
            <a:r>
              <a:rPr lang="ru-RU" sz="1600" kern="0" dirty="0">
                <a:solidFill>
                  <a:prstClr val="black"/>
                </a:solidFill>
                <a:latin typeface="PermianSansTypeface" panose="02000000000000000000" pitchFamily="50" charset="0"/>
              </a:rPr>
              <a:t>Производство товаров, выполнение работ и услуг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</p:txBody>
      </p:sp>
      <p:graphicFrame>
        <p:nvGraphicFramePr>
          <p:cNvPr id="199948703" name="Таблиц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420410"/>
              </p:ext>
            </p:extLst>
          </p:nvPr>
        </p:nvGraphicFramePr>
        <p:xfrm>
          <a:off x="776377" y="2064348"/>
          <a:ext cx="7591246" cy="13787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7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9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20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08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123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endParaRPr lang="ru-RU" sz="1400" b="1"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2023 год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2024 год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2025 год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2026 год (план)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2027 год (план)</a:t>
                      </a: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Итого: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202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Количество УПК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>
                          <a:latin typeface="PermianSansTypeface" panose="02000000000000000000" pitchFamily="50" charset="0"/>
                        </a:rPr>
                        <a:t>5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8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12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5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b="1">
                          <a:latin typeface="PermianSansTypeface" panose="02000000000000000000" pitchFamily="50" charset="0"/>
                        </a:rPr>
                        <a:t>4</a:t>
                      </a: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34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58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Количество направлений УПК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5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>
                          <a:latin typeface="PermianSansTypeface" panose="02000000000000000000" pitchFamily="50" charset="0"/>
                        </a:rPr>
                        <a:t>11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>
                          <a:latin typeface="PermianSansTypeface" panose="02000000000000000000" pitchFamily="50" charset="0"/>
                        </a:rPr>
                        <a:t>14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6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b="1">
                          <a:latin typeface="PermianSansTypeface" panose="02000000000000000000" pitchFamily="50" charset="0"/>
                        </a:rPr>
                        <a:t>4</a:t>
                      </a: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b="1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Montserrat"/>
                          <a:cs typeface="Montserrat"/>
                        </a:rPr>
                        <a:t>40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697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Заработано средств, тыс. руб.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205,5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758,4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3 080,0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4 000,0</a:t>
                      </a:r>
                      <a:endParaRPr sz="1400"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4 500,0</a:t>
                      </a:r>
                      <a:endParaRPr sz="1400"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4" algn="ctr">
                      <a:solidFill>
                        <a:schemeClr val="tx1"/>
                      </a:solidFill>
                    </a:lnL>
                    <a:lnR w="3174" algn="ctr">
                      <a:solidFill>
                        <a:schemeClr val="tx1"/>
                      </a:solidFill>
                    </a:lnR>
                    <a:lnT w="3174" algn="ctr">
                      <a:solidFill>
                        <a:schemeClr val="tx1"/>
                      </a:solidFill>
                    </a:lnT>
                    <a:lnB w="3174" algn="ctr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8870996" name="TextBox 10"/>
          <p:cNvSpPr txBox="1"/>
          <p:nvPr/>
        </p:nvSpPr>
        <p:spPr bwMode="auto">
          <a:xfrm>
            <a:off x="776377" y="3475213"/>
            <a:ext cx="512541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kern="0" dirty="0">
                <a:latin typeface="PermianSansTypeface" panose="02000000000000000000" pitchFamily="50" charset="0"/>
              </a:rPr>
              <a:t>Направления УПК</a:t>
            </a:r>
            <a:endParaRPr sz="2000" kern="0" dirty="0"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srgbClr val="000000"/>
                </a:solidFill>
                <a:latin typeface="PermianSansTypeface" panose="02000000000000000000" pitchFamily="50" charset="0"/>
              </a:rPr>
              <a:t>Токарная обработка деталей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srgbClr val="000000"/>
                </a:solidFill>
                <a:latin typeface="PermianSansTypeface" panose="02000000000000000000" pitchFamily="50" charset="0"/>
              </a:rPr>
              <a:t>Обработка металлических изделий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srgbClr val="000000"/>
                </a:solidFill>
                <a:latin typeface="PermianSansTypeface" panose="02000000000000000000" pitchFamily="50" charset="0"/>
              </a:rPr>
              <a:t>Строительные отделочные работы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srgbClr val="000000"/>
                </a:solidFill>
                <a:latin typeface="PermianSansTypeface" panose="02000000000000000000" pitchFamily="50" charset="0"/>
              </a:rPr>
              <a:t>Производство спецодежды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srgbClr val="000000"/>
                </a:solidFill>
                <a:latin typeface="PermianSansTypeface" panose="02000000000000000000" pitchFamily="50" charset="0"/>
              </a:rPr>
              <a:t>Техническое обслуживание автомобилей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PermianSansTypeface" panose="02000000000000000000" pitchFamily="50" charset="0"/>
              </a:rPr>
              <a:t>Выполнение топографо-геодезических работ 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PermianSansTypeface" panose="02000000000000000000" pitchFamily="50" charset="0"/>
              </a:rPr>
              <a:t>Полиграфическая деятельность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PermianSansTypeface" panose="02000000000000000000" pitchFamily="50" charset="0"/>
              </a:rPr>
              <a:t>Ремонт и обслуживание компьютерной техники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PermianSansTypeface" panose="02000000000000000000" pitchFamily="50" charset="0"/>
              </a:rPr>
              <a:t>Изготовление хлебобулочных изделий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PermianSansTypeface" panose="02000000000000000000" pitchFamily="50" charset="0"/>
              </a:rPr>
              <a:t>Растениеводство и животноводство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  <a:p>
            <a:pPr>
              <a:defRPr/>
            </a:pPr>
            <a:r>
              <a:rPr lang="ru-RU" sz="1400" kern="0" dirty="0">
                <a:solidFill>
                  <a:prstClr val="black"/>
                </a:solidFill>
                <a:latin typeface="PermianSansTypeface" panose="02000000000000000000" pitchFamily="50" charset="0"/>
              </a:rPr>
              <a:t>и др.</a:t>
            </a:r>
            <a:endParaRPr kern="0" dirty="0">
              <a:solidFill>
                <a:srgbClr val="000000"/>
              </a:solidFill>
              <a:latin typeface="PermianSansTypeface" panose="02000000000000000000" pitchFamily="50" charset="0"/>
            </a:endParaRPr>
          </a:p>
        </p:txBody>
      </p:sp>
      <p:pic>
        <p:nvPicPr>
          <p:cNvPr id="79373591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533323" y="1129973"/>
            <a:ext cx="3371130" cy="2299027"/>
          </a:xfrm>
          <a:prstGeom prst="rect">
            <a:avLst/>
          </a:prstGeom>
        </p:spPr>
      </p:pic>
      <p:pic>
        <p:nvPicPr>
          <p:cNvPr id="1646632000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525528" y="3571430"/>
            <a:ext cx="2842096" cy="2303751"/>
          </a:xfrm>
          <a:prstGeom prst="rect">
            <a:avLst/>
          </a:prstGeom>
        </p:spPr>
      </p:pic>
      <p:pic>
        <p:nvPicPr>
          <p:cNvPr id="112581803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626"/>
          <a:stretch/>
        </p:blipFill>
        <p:spPr bwMode="auto">
          <a:xfrm>
            <a:off x="8533324" y="3571431"/>
            <a:ext cx="3371130" cy="23037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0800" y="211179"/>
            <a:ext cx="104196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defRPr/>
            </a:pPr>
            <a:r>
              <a:rPr lang="ru-RU" sz="2400" b="1" kern="0" dirty="0">
                <a:solidFill>
                  <a:srgbClr val="FFFFFF"/>
                </a:solidFill>
                <a:latin typeface="PermianSansTypeface"/>
              </a:rPr>
              <a:t>УЧЕБНО-ПРОИЗВОДСТВЕННЫЕ КОМПЛЕКСЫ КОЛЛЕДЖЕЙ</a:t>
            </a:r>
            <a:endParaRPr lang="ru-RU" sz="2400" b="1" kern="0" dirty="0">
              <a:solidFill>
                <a:srgbClr val="FFFFFF"/>
              </a:solidFill>
            </a:endParaRPr>
          </a:p>
        </p:txBody>
      </p:sp>
      <p:sp>
        <p:nvSpPr>
          <p:cNvPr id="18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9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F93F17B1-7AFA-4628-B0A0-0FD8B56B8A05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10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0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5" name="Рисунок 62"/>
          <p:cNvPicPr/>
          <p:nvPr/>
        </p:nvPicPr>
        <p:blipFill>
          <a:blip r:embed="rId6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80171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129680" y="3459600"/>
            <a:ext cx="610806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ВЫСШЕЕ ОБРАЗОВАНИЕ И НАУКА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666492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80CA3E8A-00D8-7823-EAEE-52F6C71C5C26}"/>
              </a:ext>
            </a:extLst>
          </p:cNvPr>
          <p:cNvSpPr/>
          <p:nvPr/>
        </p:nvSpPr>
        <p:spPr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59" name="TextBox 43"/>
          <p:cNvSpPr/>
          <p:nvPr/>
        </p:nvSpPr>
        <p:spPr>
          <a:xfrm>
            <a:off x="550800" y="212400"/>
            <a:ext cx="1119312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ВЫСШЕЕ ОБРАЗОВАНИЕ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60" name="Прямоугольник 32"/>
          <p:cNvSpPr/>
          <p:nvPr/>
        </p:nvSpPr>
        <p:spPr>
          <a:xfrm>
            <a:off x="0" y="6351120"/>
            <a:ext cx="12191040" cy="5155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61" name="Текст 7"/>
          <p:cNvSpPr/>
          <p:nvPr/>
        </p:nvSpPr>
        <p:spPr>
          <a:xfrm>
            <a:off x="11550600" y="6505560"/>
            <a:ext cx="441000" cy="35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902A2E61-3EDC-44FA-B755-A55243B17FA2}" type="slidenum">
              <a:rPr lang="ru-RU" sz="1100" b="0" u="none" strike="noStrike">
                <a:solidFill>
                  <a:schemeClr val="bg1"/>
                </a:solidFill>
                <a:uFillTx/>
                <a:latin typeface="PermianSansTypeface" panose="02000000000000000000" pitchFamily="50" charset="0"/>
                <a:ea typeface="Arial"/>
              </a:rPr>
              <a:t>12</a:t>
            </a:fld>
            <a:endParaRPr lang="ru-RU" sz="1050" b="0" u="none" strike="noStrike" dirty="0">
              <a:solidFill>
                <a:schemeClr val="bg1"/>
              </a:solidFill>
              <a:uFillTx/>
              <a:latin typeface="PermianSansTypeface" panose="02000000000000000000" pitchFamily="50" charset="0"/>
            </a:endParaRPr>
          </a:p>
        </p:txBody>
      </p:sp>
      <p:sp>
        <p:nvSpPr>
          <p:cNvPr id="162" name="Текст 8"/>
          <p:cNvSpPr/>
          <p:nvPr/>
        </p:nvSpPr>
        <p:spPr>
          <a:xfrm>
            <a:off x="697680" y="6425280"/>
            <a:ext cx="3246840" cy="39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0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1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TextBox 44">
            <a:extLst>
              <a:ext uri="{FF2B5EF4-FFF2-40B4-BE49-F238E27FC236}">
                <a16:creationId xmlns:a16="http://schemas.microsoft.com/office/drawing/2014/main" id="{8430FAD6-6187-DC8B-A9C9-D3489EDE6657}"/>
              </a:ext>
            </a:extLst>
          </p:cNvPr>
          <p:cNvSpPr/>
          <p:nvPr/>
        </p:nvSpPr>
        <p:spPr>
          <a:xfrm>
            <a:off x="539407" y="925727"/>
            <a:ext cx="1937255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7 956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бюджетных мест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Прямоугольник 34">
            <a:extLst>
              <a:ext uri="{FF2B5EF4-FFF2-40B4-BE49-F238E27FC236}">
                <a16:creationId xmlns:a16="http://schemas.microsoft.com/office/drawing/2014/main" id="{487CD673-700F-BC4A-000E-658FC98D4C78}"/>
              </a:ext>
            </a:extLst>
          </p:cNvPr>
          <p:cNvSpPr/>
          <p:nvPr/>
        </p:nvSpPr>
        <p:spPr>
          <a:xfrm>
            <a:off x="2314764" y="862560"/>
            <a:ext cx="26132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+ 541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3 года</a:t>
            </a:r>
            <a:br>
              <a:rPr sz="1400" dirty="0"/>
            </a:b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+ 227</a:t>
            </a:r>
            <a:r>
              <a:rPr lang="ru-RU" sz="20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" name="TextBox 45">
            <a:extLst>
              <a:ext uri="{FF2B5EF4-FFF2-40B4-BE49-F238E27FC236}">
                <a16:creationId xmlns:a16="http://schemas.microsoft.com/office/drawing/2014/main" id="{F722BDC2-E5C9-92B7-3E3C-A9A6EDCA0D64}"/>
              </a:ext>
            </a:extLst>
          </p:cNvPr>
          <p:cNvSpPr/>
          <p:nvPr/>
        </p:nvSpPr>
        <p:spPr>
          <a:xfrm>
            <a:off x="540127" y="2036327"/>
            <a:ext cx="2007720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3 724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целевых договора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Прямоугольник 35">
            <a:extLst>
              <a:ext uri="{FF2B5EF4-FFF2-40B4-BE49-F238E27FC236}">
                <a16:creationId xmlns:a16="http://schemas.microsoft.com/office/drawing/2014/main" id="{8288A63E-5BDA-F9DA-645A-0206CAC092C9}"/>
              </a:ext>
            </a:extLst>
          </p:cNvPr>
          <p:cNvSpPr/>
          <p:nvPr/>
        </p:nvSpPr>
        <p:spPr>
          <a:xfrm>
            <a:off x="2314764" y="1976580"/>
            <a:ext cx="2968416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0" u="none" strike="noStrike" dirty="0">
                <a:solidFill>
                  <a:schemeClr val="accent1"/>
                </a:solidFill>
                <a:uFillTx/>
                <a:latin typeface="PermianSansTypeface"/>
                <a:ea typeface="Arial"/>
              </a:rPr>
              <a:t>+ 2 923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3 года</a:t>
            </a:r>
            <a:br>
              <a:rPr sz="1800" dirty="0"/>
            </a:br>
            <a:r>
              <a:rPr lang="ru-RU" sz="2000" b="0" u="none" strike="noStrike" dirty="0">
                <a:solidFill>
                  <a:schemeClr val="accent1"/>
                </a:solidFill>
                <a:uFillTx/>
                <a:latin typeface="PermianSansTypeface"/>
                <a:ea typeface="Arial"/>
              </a:rPr>
              <a:t>+ 865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7" name="TextBox 46">
            <a:extLst>
              <a:ext uri="{FF2B5EF4-FFF2-40B4-BE49-F238E27FC236}">
                <a16:creationId xmlns:a16="http://schemas.microsoft.com/office/drawing/2014/main" id="{FCD14DD5-F454-3504-3413-59BBCD98FD8E}"/>
              </a:ext>
            </a:extLst>
          </p:cNvPr>
          <p:cNvSpPr/>
          <p:nvPr/>
        </p:nvSpPr>
        <p:spPr>
          <a:xfrm>
            <a:off x="534727" y="3131447"/>
            <a:ext cx="1936072" cy="931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45 540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чел. подготовлено вузами за 5 лет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8" name="Прямоугольник 36">
            <a:extLst>
              <a:ext uri="{FF2B5EF4-FFF2-40B4-BE49-F238E27FC236}">
                <a16:creationId xmlns:a16="http://schemas.microsoft.com/office/drawing/2014/main" id="{212E78FB-0948-37FC-EC0E-7BF694E1DCD8}"/>
              </a:ext>
            </a:extLst>
          </p:cNvPr>
          <p:cNvSpPr/>
          <p:nvPr/>
        </p:nvSpPr>
        <p:spPr>
          <a:xfrm>
            <a:off x="2380510" y="3104640"/>
            <a:ext cx="1743120" cy="614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accent1"/>
                </a:solidFill>
                <a:uFillTx/>
                <a:latin typeface="PermianSansTypeface"/>
                <a:ea typeface="Arial"/>
              </a:rPr>
              <a:t>8 190</a:t>
            </a:r>
            <a:br>
              <a:rPr sz="14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9" name="TextBox 47">
            <a:extLst>
              <a:ext uri="{FF2B5EF4-FFF2-40B4-BE49-F238E27FC236}">
                <a16:creationId xmlns:a16="http://schemas.microsoft.com/office/drawing/2014/main" id="{225A0976-8717-43A4-0AD8-2EF21817F56D}"/>
              </a:ext>
            </a:extLst>
          </p:cNvPr>
          <p:cNvSpPr/>
          <p:nvPr/>
        </p:nvSpPr>
        <p:spPr>
          <a:xfrm>
            <a:off x="1846729" y="5620870"/>
            <a:ext cx="10144871" cy="461001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u="none" strike="noStrike" dirty="0">
                <a:uFillTx/>
                <a:latin typeface="PermianSansTypeface"/>
                <a:ea typeface="PermianSansTypeface"/>
              </a:rPr>
              <a:t>Создание системы привлечения молодежи в</a:t>
            </a:r>
            <a:r>
              <a:rPr lang="en-US" sz="2000" u="none" strike="noStrike" dirty="0">
                <a:uFillTx/>
                <a:latin typeface="PermianSansTypeface"/>
                <a:ea typeface="PermianSansTypeface"/>
              </a:rPr>
              <a:t> </a:t>
            </a:r>
            <a:r>
              <a:rPr lang="ru-RU" sz="2000" u="none" strike="noStrike" dirty="0">
                <a:uFillTx/>
                <a:latin typeface="PermianSansTypeface"/>
                <a:ea typeface="PermianSansTypeface"/>
              </a:rPr>
              <a:t>науку и исследования</a:t>
            </a:r>
            <a:endParaRPr lang="ru-RU" sz="1600" u="none" strike="noStrike" dirty="0">
              <a:uFillTx/>
              <a:latin typeface="Open Sans"/>
            </a:endParaRPr>
          </a:p>
        </p:txBody>
      </p:sp>
      <p:sp>
        <p:nvSpPr>
          <p:cNvPr id="10" name="TextBox 52">
            <a:extLst>
              <a:ext uri="{FF2B5EF4-FFF2-40B4-BE49-F238E27FC236}">
                <a16:creationId xmlns:a16="http://schemas.microsoft.com/office/drawing/2014/main" id="{8CE0EBC6-D5AC-CD8C-17C5-267D106C4012}"/>
              </a:ext>
            </a:extLst>
          </p:cNvPr>
          <p:cNvSpPr/>
          <p:nvPr/>
        </p:nvSpPr>
        <p:spPr>
          <a:xfrm>
            <a:off x="547327" y="5621022"/>
            <a:ext cx="1299402" cy="460850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ЗАДАЧА</a:t>
            </a:r>
            <a:endParaRPr lang="ru-RU" sz="2000" b="0" u="none" strike="noStrike" dirty="0">
              <a:solidFill>
                <a:srgbClr val="FFFFFF"/>
              </a:solidFill>
              <a:uFillTx/>
              <a:latin typeface="Open Sans"/>
            </a:endParaRPr>
          </a:p>
        </p:txBody>
      </p:sp>
      <p:pic>
        <p:nvPicPr>
          <p:cNvPr id="11" name="Picture 3" descr="C:\Users\vrobondarenko\Downloads\DSC06929.JPG">
            <a:extLst>
              <a:ext uri="{FF2B5EF4-FFF2-40B4-BE49-F238E27FC236}">
                <a16:creationId xmlns:a16="http://schemas.microsoft.com/office/drawing/2014/main" id="{173B822E-2B13-CA62-239E-3842C498C4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264"/>
          <a:stretch/>
        </p:blipFill>
        <p:spPr>
          <a:xfrm>
            <a:off x="5360228" y="1031940"/>
            <a:ext cx="6641272" cy="4020304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" name="TextBox 53">
            <a:extLst>
              <a:ext uri="{FF2B5EF4-FFF2-40B4-BE49-F238E27FC236}">
                <a16:creationId xmlns:a16="http://schemas.microsoft.com/office/drawing/2014/main" id="{3631827A-8CEB-D901-4D47-21CCDCF6B391}"/>
              </a:ext>
            </a:extLst>
          </p:cNvPr>
          <p:cNvSpPr/>
          <p:nvPr/>
        </p:nvSpPr>
        <p:spPr>
          <a:xfrm>
            <a:off x="547327" y="4282727"/>
            <a:ext cx="1805400" cy="93130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138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специальностей</a:t>
            </a:r>
            <a:br>
              <a:rPr sz="1400" dirty="0"/>
            </a:b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3" name="Прямоугольник 37">
            <a:extLst>
              <a:ext uri="{FF2B5EF4-FFF2-40B4-BE49-F238E27FC236}">
                <a16:creationId xmlns:a16="http://schemas.microsoft.com/office/drawing/2014/main" id="{C64BE9C1-F554-F91D-0C14-2ECF6C8E4EE7}"/>
              </a:ext>
            </a:extLst>
          </p:cNvPr>
          <p:cNvSpPr/>
          <p:nvPr/>
        </p:nvSpPr>
        <p:spPr>
          <a:xfrm>
            <a:off x="2360232" y="4208965"/>
            <a:ext cx="2922948" cy="84327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200" dirty="0">
                <a:latin typeface="PermianSansTypeface" panose="02000000000000000000" pitchFamily="50" charset="0"/>
                <a:cs typeface="Montserrat"/>
              </a:rPr>
              <a:t>новые направления:</a:t>
            </a:r>
            <a:br>
              <a:rPr lang="ru-RU" sz="1200" dirty="0">
                <a:latin typeface="PermianSansTypeface" panose="02000000000000000000" pitchFamily="50" charset="0"/>
                <a:cs typeface="Montserrat"/>
              </a:rPr>
            </a:br>
            <a:r>
              <a:rPr lang="ru-RU" sz="1200" dirty="0">
                <a:latin typeface="PermianSansTypeface" panose="02000000000000000000" pitchFamily="50" charset="0"/>
                <a:cs typeface="Montserrat"/>
              </a:rPr>
              <a:t>квантовые вычисления</a:t>
            </a:r>
            <a:br>
              <a:rPr lang="en-US" sz="1200" dirty="0">
                <a:latin typeface="PermianSansTypeface" panose="02000000000000000000" pitchFamily="50" charset="0"/>
                <a:cs typeface="Montserrat"/>
              </a:rPr>
            </a:br>
            <a:r>
              <a:rPr lang="ru-RU" sz="1200" dirty="0">
                <a:latin typeface="PermianSansTypeface" panose="02000000000000000000" pitchFamily="50" charset="0"/>
                <a:cs typeface="Montserrat"/>
              </a:rPr>
              <a:t>и </a:t>
            </a:r>
            <a:r>
              <a:rPr lang="ru-RU" sz="1200" dirty="0" err="1">
                <a:latin typeface="PermianSansTypeface" panose="02000000000000000000" pitchFamily="50" charset="0"/>
                <a:cs typeface="Montserrat"/>
              </a:rPr>
              <a:t>кибербезопасность</a:t>
            </a:r>
            <a:r>
              <a:rPr lang="en-US" sz="1200" dirty="0">
                <a:latin typeface="PermianSansTypeface" panose="02000000000000000000" pitchFamily="50" charset="0"/>
                <a:cs typeface="Montserrat"/>
              </a:rPr>
              <a:t>, </a:t>
            </a:r>
            <a:r>
              <a:rPr lang="ru-RU" sz="1200" dirty="0" err="1">
                <a:latin typeface="PermianSansTypeface" panose="02000000000000000000" pitchFamily="50" charset="0"/>
                <a:cs typeface="Montserrat"/>
              </a:rPr>
              <a:t>урбанистика</a:t>
            </a:r>
            <a:r>
              <a:rPr lang="ru-RU" sz="1200" dirty="0">
                <a:latin typeface="PermianSansTypeface" panose="02000000000000000000" pitchFamily="50" charset="0"/>
                <a:cs typeface="Montserrat"/>
              </a:rPr>
              <a:t>, ревматология</a:t>
            </a:r>
            <a:r>
              <a:rPr lang="ru-RU" sz="1200" dirty="0">
                <a:latin typeface="PermianSansTypeface" panose="02000000000000000000" pitchFamily="50" charset="0"/>
              </a:rPr>
              <a:t>, </a:t>
            </a:r>
            <a:r>
              <a:rPr lang="ru-RU" sz="1200" dirty="0" err="1">
                <a:latin typeface="PermianSansTypeface" panose="02000000000000000000" pitchFamily="50" charset="0"/>
              </a:rPr>
              <a:t>о</a:t>
            </a:r>
            <a:r>
              <a:rPr lang="ru-RU" sz="1200" dirty="0" err="1">
                <a:latin typeface="PermianSansTypeface" panose="02000000000000000000" pitchFamily="50" charset="0"/>
                <a:cs typeface="Montserrat"/>
              </a:rPr>
              <a:t>стеопатия</a:t>
            </a:r>
            <a:r>
              <a:rPr lang="ru-RU" sz="1200" dirty="0">
                <a:latin typeface="PermianSansTypeface" panose="02000000000000000000" pitchFamily="50" charset="0"/>
                <a:cs typeface="Montserrat"/>
              </a:rPr>
              <a:t>, политика</a:t>
            </a:r>
            <a:br>
              <a:rPr lang="ru-RU" sz="1200" dirty="0">
                <a:latin typeface="PermianSansTypeface" panose="02000000000000000000" pitchFamily="50" charset="0"/>
                <a:cs typeface="Montserrat"/>
              </a:rPr>
            </a:br>
            <a:r>
              <a:rPr lang="ru-RU" sz="1200" dirty="0">
                <a:latin typeface="PermianSansTypeface" panose="02000000000000000000" pitchFamily="50" charset="0"/>
                <a:cs typeface="Montserrat"/>
              </a:rPr>
              <a:t>и история стран Восточной Азии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-15419"/>
            <a:ext cx="12192000" cy="806644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sz="2400" b="1" dirty="0">
              <a:solidFill>
                <a:schemeClr val="bg1"/>
              </a:solidFill>
              <a:latin typeface="PermianSansTypeface"/>
            </a:endParaRP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150926" y="2605220"/>
            <a:ext cx="767634" cy="784932"/>
          </a:xfrm>
          <a:prstGeom prst="rect">
            <a:avLst/>
          </a:prstGeom>
          <a:noFill/>
        </p:spPr>
      </p:pic>
      <p:pic>
        <p:nvPicPr>
          <p:cNvPr id="7" name="Picture 28" descr="https://cdn4.cdn-telegram.org/file/T3cn60eYk5opqs28VxEh9j5OZPP6dC2edP6WSvUhshy3We4uKzBB6ubpvu39DmYofgDGOBtQfWyEd_fkwgkrR68gdLgQU-N823jUkWtbmMOJhDRuaEGWyPB2CwteFW5ebTN9SN-HKNFx8XTn1xouV8jd7cn9Xy_E7IcLjkfcqoeAi4Cp9R7VjtfIAKVYbeopXrfyvH8QieE3QBVx9Rf2u40p5wNSi4rizmveV9WGcqtMrr0Ju1a4gOKc5BS3ovqYm1R69cGDvgNQUatfiyIwZh2I4YnvJLTYCmAOvnomNCQajqN5Xsp_LAou34BkwIa2QxSlFEql64zGNbqmgrEv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294096" y="3231755"/>
            <a:ext cx="664283" cy="590700"/>
          </a:xfrm>
          <a:prstGeom prst="rect">
            <a:avLst/>
          </a:prstGeom>
          <a:noFill/>
        </p:spPr>
      </p:pic>
      <p:sp>
        <p:nvSpPr>
          <p:cNvPr id="8" name="object 8"/>
          <p:cNvSpPr/>
          <p:nvPr/>
        </p:nvSpPr>
        <p:spPr bwMode="auto">
          <a:xfrm>
            <a:off x="1241158" y="2633357"/>
            <a:ext cx="1515326" cy="528671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9" name="TextBox 8"/>
          <p:cNvSpPr txBox="1"/>
          <p:nvPr/>
        </p:nvSpPr>
        <p:spPr bwMode="auto">
          <a:xfrm>
            <a:off x="3019665" y="921168"/>
            <a:ext cx="3589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55 538 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студентов, из них: </a:t>
            </a:r>
            <a:endParaRPr dirty="0">
              <a:latin typeface="PermianSansTypeface" panose="02000000000000000000" pitchFamily="50" charset="0"/>
            </a:endParaRPr>
          </a:p>
          <a:p>
            <a:pPr>
              <a:defRPr/>
            </a:pPr>
            <a:r>
              <a:rPr lang="ru-RU" sz="28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5 400 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иностранных студентов </a:t>
            </a:r>
            <a:endParaRPr dirty="0">
              <a:latin typeface="PermianSansTypeface" panose="02000000000000000000" pitchFamily="50" charset="0"/>
            </a:endParaRPr>
          </a:p>
        </p:txBody>
      </p:sp>
      <p:sp>
        <p:nvSpPr>
          <p:cNvPr id="10" name="object 7"/>
          <p:cNvSpPr/>
          <p:nvPr/>
        </p:nvSpPr>
        <p:spPr bwMode="auto">
          <a:xfrm>
            <a:off x="657327" y="2645166"/>
            <a:ext cx="496187" cy="505052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2" name="object 11"/>
          <p:cNvSpPr/>
          <p:nvPr/>
        </p:nvSpPr>
        <p:spPr bwMode="auto">
          <a:xfrm>
            <a:off x="5422389" y="2708662"/>
            <a:ext cx="1410822" cy="344843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3" name="object 12"/>
          <p:cNvSpPr/>
          <p:nvPr/>
        </p:nvSpPr>
        <p:spPr bwMode="auto">
          <a:xfrm>
            <a:off x="6958379" y="2458253"/>
            <a:ext cx="536583" cy="784932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4" name="object 13"/>
          <p:cNvSpPr/>
          <p:nvPr/>
        </p:nvSpPr>
        <p:spPr bwMode="auto">
          <a:xfrm>
            <a:off x="7654484" y="2669409"/>
            <a:ext cx="810113" cy="540966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5" name="object 14"/>
          <p:cNvSpPr/>
          <p:nvPr/>
        </p:nvSpPr>
        <p:spPr bwMode="auto">
          <a:xfrm>
            <a:off x="1551008" y="3257064"/>
            <a:ext cx="583350" cy="507590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pic>
        <p:nvPicPr>
          <p:cNvPr id="16" name="Picture 2" descr="C:\Users\Виталий\Downloads\Логотип 2023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607610" y="2571657"/>
            <a:ext cx="1714375" cy="666962"/>
          </a:xfrm>
          <a:prstGeom prst="rect">
            <a:avLst/>
          </a:prstGeom>
          <a:noFill/>
        </p:spPr>
      </p:pic>
      <p:pic>
        <p:nvPicPr>
          <p:cNvPr id="17" name="Picture 2" descr="ЧГАФКиС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689142" y="2688683"/>
            <a:ext cx="463739" cy="627184"/>
          </a:xfrm>
          <a:prstGeom prst="rect">
            <a:avLst/>
          </a:prstGeom>
          <a:noFill/>
        </p:spPr>
      </p:pic>
      <p:pic>
        <p:nvPicPr>
          <p:cNvPr id="18" name="Picture 2" descr="Файл:Pevivvmv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533746" y="2624722"/>
            <a:ext cx="512064" cy="678942"/>
          </a:xfrm>
          <a:prstGeom prst="rect">
            <a:avLst/>
          </a:prstGeom>
          <a:noFill/>
        </p:spPr>
      </p:pic>
      <p:pic>
        <p:nvPicPr>
          <p:cNvPr id="19" name="Picture 10" descr="ПИЖТ УрГУПС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311071" y="3242708"/>
            <a:ext cx="880110" cy="544068"/>
          </a:xfrm>
          <a:prstGeom prst="rect">
            <a:avLst/>
          </a:prstGeom>
          <a:noFill/>
        </p:spPr>
      </p:pic>
      <p:pic>
        <p:nvPicPr>
          <p:cNvPr id="20" name="Picture 14" descr="https://avatars.mds.yandex.net/get-altay/1003740/2a000001628710dd7f98a8d3ac35968f77e9/XS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483330" y="3182866"/>
            <a:ext cx="594696" cy="594696"/>
          </a:xfrm>
          <a:prstGeom prst="rect">
            <a:avLst/>
          </a:prstGeom>
          <a:noFill/>
        </p:spPr>
      </p:pic>
      <p:pic>
        <p:nvPicPr>
          <p:cNvPr id="21" name="Picture 18" descr="Логотип РЭУ им. Г.В.Плеханова в г. Пермь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485339" y="3238619"/>
            <a:ext cx="584827" cy="581304"/>
          </a:xfrm>
          <a:prstGeom prst="rect">
            <a:avLst/>
          </a:prstGeom>
          <a:noFill/>
        </p:spPr>
      </p:pic>
      <p:pic>
        <p:nvPicPr>
          <p:cNvPr id="22" name="Picture 30" descr="ПСИ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387982" y="3303422"/>
            <a:ext cx="622207" cy="483354"/>
          </a:xfrm>
          <a:prstGeom prst="rect">
            <a:avLst/>
          </a:prstGeom>
          <a:noFill/>
        </p:spPr>
      </p:pic>
      <p:pic>
        <p:nvPicPr>
          <p:cNvPr id="23" name="Picture 32" descr="Picture background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257575" y="3272071"/>
            <a:ext cx="606285" cy="568808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 bwMode="auto">
          <a:xfrm>
            <a:off x="407511" y="920500"/>
            <a:ext cx="17268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23</a:t>
            </a:r>
            <a:r>
              <a:rPr lang="ru-RU" sz="1600" b="1" dirty="0">
                <a:solidFill>
                  <a:srgbClr val="FF0000"/>
                </a:solidFill>
                <a:latin typeface="PermianSansTypeface" panose="02000000000000000000" pitchFamily="50" charset="0"/>
                <a:cs typeface="Montserrat"/>
              </a:rPr>
              <a:t> 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вуза</a:t>
            </a:r>
            <a:r>
              <a:rPr lang="en-US" sz="1600" dirty="0">
                <a:latin typeface="PermianSansTypeface" panose="02000000000000000000" pitchFamily="50" charset="0"/>
                <a:cs typeface="Montserrat"/>
              </a:rPr>
              <a:t>, 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в </a:t>
            </a:r>
            <a:r>
              <a:rPr lang="ru-RU" sz="1600" dirty="0" err="1">
                <a:latin typeface="PermianSansTypeface" panose="02000000000000000000" pitchFamily="50" charset="0"/>
                <a:cs typeface="Montserrat"/>
              </a:rPr>
              <a:t>т.ч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.:</a:t>
            </a:r>
            <a:br>
              <a:rPr lang="en-US" sz="1600" dirty="0">
                <a:latin typeface="PermianSansTypeface" panose="02000000000000000000" pitchFamily="50" charset="0"/>
                <a:cs typeface="Montserrat"/>
              </a:rPr>
            </a:br>
            <a:r>
              <a:rPr lang="ru-RU" sz="28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1</a:t>
            </a:r>
            <a:r>
              <a:rPr lang="en-US" sz="28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0</a:t>
            </a:r>
            <a:r>
              <a:rPr lang="ru-RU" sz="28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 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филиалов</a:t>
            </a:r>
            <a:br>
              <a:rPr lang="en-US" sz="1600" dirty="0">
                <a:latin typeface="PermianSansTypeface" panose="02000000000000000000" pitchFamily="50" charset="0"/>
                <a:cs typeface="Montserrat"/>
              </a:rPr>
            </a:br>
            <a:r>
              <a:rPr lang="ru-RU" sz="28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3</a:t>
            </a:r>
            <a:r>
              <a:rPr lang="ru-RU" sz="2400" dirty="0">
                <a:latin typeface="PermianSansTypeface" panose="02000000000000000000" pitchFamily="50" charset="0"/>
                <a:cs typeface="Montserrat"/>
              </a:rPr>
              <a:t> 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частных</a:t>
            </a:r>
            <a:endParaRPr dirty="0">
              <a:latin typeface="PermianSansTypeface" panose="02000000000000000000" pitchFamily="50" charset="0"/>
            </a:endParaRPr>
          </a:p>
        </p:txBody>
      </p:sp>
      <p:pic>
        <p:nvPicPr>
          <p:cNvPr id="25" name="Picture 14" descr="Picture background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414908" y="3266047"/>
            <a:ext cx="534557" cy="534557"/>
          </a:xfrm>
          <a:prstGeom prst="rect">
            <a:avLst/>
          </a:prstGeom>
          <a:noFill/>
        </p:spPr>
      </p:pic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9508296"/>
              </p:ext>
            </p:extLst>
          </p:nvPr>
        </p:nvGraphicFramePr>
        <p:xfrm>
          <a:off x="119400" y="4051984"/>
          <a:ext cx="5302989" cy="2066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29" name="TextBox 28"/>
          <p:cNvSpPr txBox="1"/>
          <p:nvPr/>
        </p:nvSpPr>
        <p:spPr bwMode="auto">
          <a:xfrm>
            <a:off x="5949465" y="4282130"/>
            <a:ext cx="2480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latin typeface="PermianSansTypeface" panose="02000000000000000000" pitchFamily="50" charset="0"/>
                <a:cs typeface="Montserrat"/>
              </a:rPr>
              <a:t>ТОП-5 направлений</a:t>
            </a:r>
            <a:endParaRPr dirty="0">
              <a:latin typeface="PermianSansTypeface" panose="02000000000000000000" pitchFamily="50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5978126" y="4822453"/>
            <a:ext cx="43101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Font typeface="+mj-lt"/>
              <a:buAutoNum type="arabicPeriod"/>
              <a:defRPr/>
            </a:pP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Техническое</a:t>
            </a:r>
            <a:endParaRPr dirty="0">
              <a:latin typeface="PermianSansTypeface" panose="02000000000000000000" pitchFamily="50" charset="0"/>
            </a:endParaRPr>
          </a:p>
          <a:p>
            <a:pPr indent="-342900">
              <a:buFont typeface="+mj-lt"/>
              <a:buAutoNum type="arabicPeriod"/>
              <a:defRPr/>
            </a:pP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Физико-математическое</a:t>
            </a:r>
            <a:endParaRPr dirty="0">
              <a:latin typeface="PermianSansTypeface" panose="02000000000000000000" pitchFamily="50" charset="0"/>
            </a:endParaRPr>
          </a:p>
          <a:p>
            <a:pPr indent="-342900">
              <a:buFont typeface="+mj-lt"/>
              <a:buAutoNum type="arabicPeriod"/>
              <a:defRPr/>
            </a:pP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Информационно-технологическое</a:t>
            </a:r>
          </a:p>
          <a:p>
            <a:pPr indent="-342900">
              <a:buFont typeface="+mj-lt"/>
              <a:buAutoNum type="arabicPeriod"/>
              <a:defRPr/>
            </a:pP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Педагогическое</a:t>
            </a:r>
          </a:p>
          <a:p>
            <a:pPr indent="-342900">
              <a:buFont typeface="+mj-lt"/>
              <a:buAutoNum type="arabicPeriod"/>
              <a:defRPr/>
            </a:pP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Медицинское </a:t>
            </a: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7494962" y="899245"/>
            <a:ext cx="35513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6198E7"/>
                </a:solidFill>
                <a:latin typeface="PermianSansTypeface"/>
              </a:rPr>
              <a:t>8 190 </a:t>
            </a:r>
            <a:r>
              <a:rPr lang="ru-RU" sz="1600" dirty="0">
                <a:latin typeface="PermianSansTypeface"/>
              </a:rPr>
              <a:t>выпускника 2026 г.,</a:t>
            </a:r>
            <a:endParaRPr lang="ru-RU" sz="2800" dirty="0">
              <a:latin typeface="PermianSansTypeface" panose="02000000000000000000" pitchFamily="50" charset="0"/>
              <a:cs typeface="Montserrat"/>
            </a:endParaRPr>
          </a:p>
          <a:p>
            <a:pPr>
              <a:defRPr/>
            </a:pPr>
            <a:r>
              <a:rPr lang="ru-RU" sz="28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73% 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трудоустроены, в </a:t>
            </a:r>
            <a:r>
              <a:rPr lang="ru-RU" sz="1600" dirty="0" err="1">
                <a:latin typeface="PermianSansTypeface" panose="02000000000000000000" pitchFamily="50" charset="0"/>
                <a:cs typeface="Montserrat"/>
              </a:rPr>
              <a:t>т.ч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.: </a:t>
            </a:r>
            <a:r>
              <a:rPr lang="ru-RU" sz="28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62% </a:t>
            </a:r>
            <a:r>
              <a:rPr lang="ru-RU" sz="1600" dirty="0">
                <a:latin typeface="PermianSansTypeface" panose="02000000000000000000" pitchFamily="50" charset="0"/>
                <a:cs typeface="Montserrat"/>
              </a:rPr>
              <a:t>по специальности </a:t>
            </a:r>
            <a:endParaRPr dirty="0">
              <a:latin typeface="PermianSansTypeface" panose="02000000000000000000" pitchFamily="50" charset="0"/>
            </a:endParaRPr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389468" y="2386854"/>
            <a:ext cx="11286066" cy="155034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263612" y="2753317"/>
            <a:ext cx="1028280" cy="255531"/>
          </a:xfrm>
          <a:prstGeom prst="rect">
            <a:avLst/>
          </a:prstGeom>
        </p:spPr>
      </p:pic>
      <p:sp>
        <p:nvSpPr>
          <p:cNvPr id="36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7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BF321AD1-827A-4EE8-9BF5-2E62F3FCCC69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13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8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0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026" name="Picture 2" descr="https://permseminaria.ru/wp-content/uploads/2018/09/title-v6.png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45113" y="3315844"/>
            <a:ext cx="924560" cy="52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8924" y="4238072"/>
            <a:ext cx="39773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lang="ru-RU" sz="1600" b="1" i="0" u="none" strike="noStrike" kern="1200" spc="0" baseline="0">
                <a:solidFill>
                  <a:srgbClr val="000000"/>
                </a:solidFill>
                <a:latin typeface="Montserrat"/>
                <a:ea typeface="+mn-ea"/>
                <a:cs typeface="Montserrat"/>
              </a:defRPr>
            </a:pPr>
            <a:r>
              <a:rPr lang="ru-RU" b="1" dirty="0">
                <a:latin typeface="PermianSansTypeface" panose="02000000000000000000" pitchFamily="50" charset="0"/>
                <a:cs typeface="Montserrat"/>
              </a:rPr>
              <a:t>Динамика контрольных цифр приема</a:t>
            </a:r>
            <a:endParaRPr lang="ru-RU" dirty="0">
              <a:latin typeface="PermianSansTypeface" panose="02000000000000000000" pitchFamily="50" charset="0"/>
            </a:endParaRPr>
          </a:p>
        </p:txBody>
      </p:sp>
      <p:pic>
        <p:nvPicPr>
          <p:cNvPr id="35" name="Рисунок 62"/>
          <p:cNvPicPr/>
          <p:nvPr/>
        </p:nvPicPr>
        <p:blipFill>
          <a:blip r:embed="rId2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44D371-1173-DF1D-D336-26800B084BCE}"/>
              </a:ext>
            </a:extLst>
          </p:cNvPr>
          <p:cNvSpPr txBox="1"/>
          <p:nvPr/>
        </p:nvSpPr>
        <p:spPr>
          <a:xfrm>
            <a:off x="550800" y="212400"/>
            <a:ext cx="9880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/>
              </a:rPr>
              <a:t>РЕГИОНАЛЬНАЯ СИСТЕМА ВЫСШЕГО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3617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7">
            <a:extLst>
              <a:ext uri="{FF2B5EF4-FFF2-40B4-BE49-F238E27FC236}">
                <a16:creationId xmlns:a16="http://schemas.microsoft.com/office/drawing/2014/main" id="{77257931-0969-A77A-6465-52441AF0F286}"/>
              </a:ext>
            </a:extLst>
          </p:cNvPr>
          <p:cNvSpPr/>
          <p:nvPr/>
        </p:nvSpPr>
        <p:spPr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387448" y="3645526"/>
            <a:ext cx="5543802" cy="82663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388086" y="1858909"/>
            <a:ext cx="5533990" cy="166790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397053" y="1104671"/>
            <a:ext cx="5525022" cy="61703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39688" y="1144340"/>
            <a:ext cx="5420970" cy="234183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39687" y="3663969"/>
            <a:ext cx="5420971" cy="80568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Прямоугольник 40"/>
          <p:cNvSpPr/>
          <p:nvPr/>
        </p:nvSpPr>
        <p:spPr>
          <a:xfrm>
            <a:off x="2563197" y="1640963"/>
            <a:ext cx="3497463" cy="9495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00000"/>
                </a:solidFill>
                <a:latin typeface="PermianSansTypeface"/>
              </a:rPr>
              <a:t>передовая инженерная школа</a:t>
            </a:r>
            <a:br>
              <a:rPr lang="ru-RU" dirty="0">
                <a:solidFill>
                  <a:srgbClr val="000000"/>
                </a:solidFill>
                <a:latin typeface="PermianSansTypeface"/>
              </a:rPr>
            </a:br>
            <a:r>
              <a:rPr lang="ru-RU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Высшая школа авиационного двигателестроения</a:t>
            </a:r>
            <a:br>
              <a:rPr lang="ru-RU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</a:br>
            <a:r>
              <a:rPr lang="ru-RU" sz="1200" b="1" dirty="0">
                <a:solidFill>
                  <a:srgbClr val="0E111A"/>
                </a:solidFill>
                <a:latin typeface="PermianSansTypeface"/>
              </a:rPr>
              <a:t>(213 студентов, 51 магистр, 250 школьников)</a:t>
            </a:r>
            <a:endParaRPr lang="ru-RU" b="1" dirty="0">
              <a:solidFill>
                <a:srgbClr val="6198E7"/>
              </a:solidFill>
              <a:latin typeface="PermianSansTypeface"/>
            </a:endParaRPr>
          </a:p>
        </p:txBody>
      </p:sp>
      <p:sp>
        <p:nvSpPr>
          <p:cNvPr id="180" name="Прямоугольник 41"/>
          <p:cNvSpPr/>
          <p:nvPr/>
        </p:nvSpPr>
        <p:spPr>
          <a:xfrm>
            <a:off x="0" y="6351120"/>
            <a:ext cx="12191040" cy="5155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81" name="Текст 11"/>
          <p:cNvSpPr/>
          <p:nvPr/>
        </p:nvSpPr>
        <p:spPr>
          <a:xfrm>
            <a:off x="11550600" y="6505560"/>
            <a:ext cx="441000" cy="35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70CF2460-B240-41B8-B7FC-65B13802DF0B}" type="slidenum">
              <a:rPr lang="ru-RU" sz="1100" b="0" u="none" strike="noStrike">
                <a:solidFill>
                  <a:schemeClr val="bg1"/>
                </a:solidFill>
                <a:uFillTx/>
                <a:latin typeface="Open Sans"/>
                <a:ea typeface="Arial"/>
              </a:rPr>
              <a:t>14</a:t>
            </a:fld>
            <a:endParaRPr lang="ru-RU" sz="1100" b="0" u="none" strike="noStrike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82" name="Текст 12"/>
          <p:cNvSpPr/>
          <p:nvPr/>
        </p:nvSpPr>
        <p:spPr>
          <a:xfrm>
            <a:off x="697680" y="6425280"/>
            <a:ext cx="3246840" cy="39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85" name="TextBox 55"/>
          <p:cNvSpPr/>
          <p:nvPr/>
        </p:nvSpPr>
        <p:spPr>
          <a:xfrm>
            <a:off x="2000246" y="5335921"/>
            <a:ext cx="3979213" cy="824018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1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3</a:t>
            </a:r>
            <a:r>
              <a:rPr lang="ru-RU" sz="1600" b="0" u="none" strike="noStrike" dirty="0">
                <a:solidFill>
                  <a:srgbClr val="0070C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PermianSansTypeface"/>
                <a:ea typeface="Arial"/>
              </a:rPr>
              <a:t>п</a:t>
            </a:r>
            <a:r>
              <a:rPr lang="ru-RU" sz="16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ередовые инженерные школы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5</a:t>
            </a:r>
            <a:r>
              <a:rPr lang="ru-RU" sz="1600" b="0" u="none" strike="noStrike" dirty="0">
                <a:solidFill>
                  <a:srgbClr val="0070C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6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студенческих конструкторских бюро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86" name="TextBox 56"/>
          <p:cNvSpPr/>
          <p:nvPr/>
        </p:nvSpPr>
        <p:spPr>
          <a:xfrm>
            <a:off x="664209" y="5337359"/>
            <a:ext cx="1336037" cy="822579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ЗАДАЧИ</a:t>
            </a:r>
            <a:br>
              <a:rPr lang="ru-RU" sz="1600" dirty="0"/>
            </a:br>
            <a:r>
              <a:rPr lang="ru-RU" sz="16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К 2030 Г.</a:t>
            </a:r>
            <a:endParaRPr lang="ru-RU" sz="1600" b="0" u="none" strike="noStrike" dirty="0">
              <a:solidFill>
                <a:srgbClr val="FFFFFF"/>
              </a:solidFill>
              <a:uFillTx/>
              <a:latin typeface="Open Sans"/>
            </a:endParaRPr>
          </a:p>
        </p:txBody>
      </p:sp>
      <p:sp>
        <p:nvSpPr>
          <p:cNvPr id="188" name="Прямоугольник 42"/>
          <p:cNvSpPr/>
          <p:nvPr/>
        </p:nvSpPr>
        <p:spPr>
          <a:xfrm>
            <a:off x="8439993" y="2778300"/>
            <a:ext cx="3579832" cy="17190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buClr>
                <a:srgbClr val="000000"/>
              </a:buClr>
            </a:pPr>
            <a:r>
              <a:rPr lang="ru-RU" sz="1400" dirty="0">
                <a:solidFill>
                  <a:srgbClr val="000000"/>
                </a:solidFill>
                <a:latin typeface="PermianSansTypeface"/>
              </a:rPr>
              <a:t>студенческие конструкторские бюро</a:t>
            </a:r>
            <a:endParaRPr lang="ru-RU" sz="1400" b="0" u="none" strike="noStrike" dirty="0">
              <a:solidFill>
                <a:srgbClr val="000000"/>
              </a:solidFill>
              <a:uFillTx/>
              <a:latin typeface="PermianSansTypeface"/>
              <a:ea typeface="Arial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ru-RU" b="1" dirty="0">
                <a:solidFill>
                  <a:srgbClr val="6198E7"/>
                </a:solidFill>
                <a:latin typeface="PermianSansTypeface"/>
              </a:rPr>
              <a:t>Микроэлектроника </a:t>
            </a:r>
            <a:br>
              <a:rPr lang="ru-RU" b="1" dirty="0">
                <a:solidFill>
                  <a:srgbClr val="6198E7"/>
                </a:solidFill>
              </a:rPr>
            </a:br>
            <a:r>
              <a:rPr lang="ru-RU" b="1" dirty="0">
                <a:solidFill>
                  <a:srgbClr val="6198E7"/>
                </a:solidFill>
                <a:latin typeface="PermianSansTypeface"/>
              </a:rPr>
              <a:t>и робототехника</a:t>
            </a:r>
            <a:r>
              <a:rPr lang="ru-RU" sz="1400" b="1" dirty="0">
                <a:solidFill>
                  <a:srgbClr val="0E111A"/>
                </a:solidFill>
                <a:latin typeface="PermianSansTypeface"/>
              </a:rPr>
              <a:t> (15 студентов)</a:t>
            </a:r>
            <a:endParaRPr lang="ru-RU" b="1" dirty="0">
              <a:solidFill>
                <a:srgbClr val="0E111A"/>
              </a:solidFill>
              <a:latin typeface="Open Sans"/>
            </a:endParaRPr>
          </a:p>
          <a:p>
            <a:pPr defTabSz="914400">
              <a:lnSpc>
                <a:spcPct val="90000"/>
              </a:lnSpc>
              <a:buClr>
                <a:srgbClr val="000000"/>
              </a:buClr>
            </a:pPr>
            <a:endParaRPr lang="ru-RU" sz="1200" b="1" dirty="0">
              <a:solidFill>
                <a:srgbClr val="6198E7"/>
              </a:solidFill>
              <a:latin typeface="PermianSansTypeface"/>
              <a:ea typeface="Arial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ru-RU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Технологическая механика аддитивных и литейных процессов</a:t>
            </a:r>
            <a:r>
              <a:rPr lang="ru-RU" b="1" dirty="0">
                <a:solidFill>
                  <a:srgbClr val="0E111A"/>
                </a:solidFill>
                <a:latin typeface="PermianSansTypeface"/>
              </a:rPr>
              <a:t> </a:t>
            </a:r>
            <a:r>
              <a:rPr lang="ru-RU" sz="1400" b="1" dirty="0">
                <a:solidFill>
                  <a:srgbClr val="0E111A"/>
                </a:solidFill>
                <a:latin typeface="PermianSansTypeface"/>
              </a:rPr>
              <a:t>(10 студентов)</a:t>
            </a:r>
            <a:endParaRPr lang="ru-RU" sz="1400" b="1" u="none" strike="noStrike" dirty="0">
              <a:solidFill>
                <a:srgbClr val="6198E7"/>
              </a:solidFill>
              <a:uFillTx/>
              <a:latin typeface="PermianSansTypeface"/>
              <a:ea typeface="Arial"/>
            </a:endParaRPr>
          </a:p>
        </p:txBody>
      </p:sp>
      <p:sp>
        <p:nvSpPr>
          <p:cNvPr id="192" name="TextBox 58"/>
          <p:cNvSpPr/>
          <p:nvPr/>
        </p:nvSpPr>
        <p:spPr>
          <a:xfrm>
            <a:off x="2564920" y="906501"/>
            <a:ext cx="3495737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ru-RU" sz="1400" dirty="0">
                <a:latin typeface="PermianSansTypeface" panose="02000000000000000000" pitchFamily="50" charset="0"/>
              </a:rPr>
              <a:t>участник федеральной программы </a:t>
            </a:r>
            <a:r>
              <a:rPr lang="ru-RU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«</a:t>
            </a:r>
            <a:r>
              <a:rPr lang="ru-RU" b="1" u="none" strike="noStrike" dirty="0">
                <a:solidFill>
                  <a:srgbClr val="6198E7"/>
                </a:solidFill>
                <a:uFillTx/>
                <a:latin typeface="PermianSansTypeface" panose="02000000000000000000" pitchFamily="50" charset="0"/>
                <a:ea typeface="Arial"/>
              </a:rPr>
              <a:t>Приоритет 2030»</a:t>
            </a:r>
            <a:endParaRPr lang="ru-RU" b="1" u="none" strike="noStrike" dirty="0">
              <a:solidFill>
                <a:srgbClr val="6198E7"/>
              </a:solidFill>
              <a:uFillTx/>
              <a:latin typeface="PermianSansTypeface" panose="02000000000000000000" pitchFamily="50" charset="0"/>
            </a:endParaRPr>
          </a:p>
        </p:txBody>
      </p:sp>
      <p:sp>
        <p:nvSpPr>
          <p:cNvPr id="197" name="TextBox 61"/>
          <p:cNvSpPr/>
          <p:nvPr/>
        </p:nvSpPr>
        <p:spPr>
          <a:xfrm>
            <a:off x="8429625" y="872566"/>
            <a:ext cx="3590200" cy="18682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buClr>
                <a:srgbClr val="000000"/>
              </a:buClr>
            </a:pPr>
            <a:r>
              <a:rPr lang="ru-RU" sz="1400" dirty="0">
                <a:solidFill>
                  <a:srgbClr val="000000"/>
                </a:solidFill>
                <a:latin typeface="PermianSansTypeface"/>
              </a:rPr>
              <a:t>региональные стратегические проекты</a:t>
            </a:r>
            <a:endParaRPr lang="ru-RU" sz="1400" b="0" u="none" strike="noStrike" dirty="0">
              <a:solidFill>
                <a:srgbClr val="000000"/>
              </a:solidFill>
              <a:uFillTx/>
              <a:latin typeface="PermianSansTypeface"/>
              <a:ea typeface="Arial"/>
            </a:endParaRPr>
          </a:p>
          <a:p>
            <a:pPr defTabSz="91440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</a:pPr>
            <a:r>
              <a:rPr lang="ru-RU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Педагогические кадры</a:t>
            </a:r>
            <a:br>
              <a:rPr lang="ru-RU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</a:br>
            <a:r>
              <a:rPr lang="ru-RU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для НТР</a:t>
            </a:r>
            <a:endParaRPr lang="ru-RU" b="1" u="none" strike="noStrike" dirty="0">
              <a:solidFill>
                <a:srgbClr val="6198E7"/>
              </a:solidFill>
              <a:uFillTx/>
              <a:latin typeface="Open Sans"/>
            </a:endParaRPr>
          </a:p>
          <a:p>
            <a:pPr defTabSz="914400">
              <a:buClr>
                <a:srgbClr val="000000"/>
              </a:buClr>
            </a:pPr>
            <a:endParaRPr lang="ru-RU" b="1" u="none" strike="noStrike" dirty="0">
              <a:solidFill>
                <a:srgbClr val="6198E7"/>
              </a:solidFill>
              <a:uFillTx/>
              <a:latin typeface="PermianSansTypeface"/>
              <a:ea typeface="Arial"/>
            </a:endParaRPr>
          </a:p>
          <a:p>
            <a:pPr defTabSz="914400">
              <a:lnSpc>
                <a:spcPct val="90000"/>
              </a:lnSpc>
              <a:buClr>
                <a:srgbClr val="000000"/>
              </a:buClr>
            </a:pPr>
            <a:r>
              <a:rPr lang="ru-RU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Устойчивое развитие </a:t>
            </a:r>
            <a:br>
              <a:rPr b="1" dirty="0">
                <a:solidFill>
                  <a:srgbClr val="6198E7"/>
                </a:solidFill>
              </a:rPr>
            </a:br>
            <a:r>
              <a:rPr lang="ru-RU" b="1" u="none" strike="noStrike" dirty="0" err="1">
                <a:solidFill>
                  <a:srgbClr val="6198E7"/>
                </a:solidFill>
                <a:uFillTx/>
                <a:latin typeface="PermianSansTypeface"/>
                <a:ea typeface="Arial"/>
              </a:rPr>
              <a:t>Верхнекамья</a:t>
            </a:r>
            <a:r>
              <a:rPr lang="ru-RU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 и северных территорий</a:t>
            </a:r>
            <a:endParaRPr lang="ru-RU" b="1" u="none" strike="noStrike" dirty="0">
              <a:solidFill>
                <a:srgbClr val="6198E7"/>
              </a:solidFill>
              <a:uFillTx/>
              <a:latin typeface="Open Sans"/>
            </a:endParaRPr>
          </a:p>
        </p:txBody>
      </p:sp>
      <p:pic>
        <p:nvPicPr>
          <p:cNvPr id="199" name="Рисунок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7636" y="1192996"/>
            <a:ext cx="1983596" cy="470832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" name="Прямоугольник 40"/>
          <p:cNvSpPr/>
          <p:nvPr/>
        </p:nvSpPr>
        <p:spPr>
          <a:xfrm>
            <a:off x="2563197" y="2596104"/>
            <a:ext cx="3531430" cy="18636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00000"/>
                </a:solidFill>
                <a:latin typeface="PermianSansTypeface"/>
              </a:rPr>
              <a:t>краевые инженерные школы</a:t>
            </a:r>
            <a:br>
              <a:rPr lang="ru-RU" dirty="0">
                <a:solidFill>
                  <a:srgbClr val="000000"/>
                </a:solidFill>
                <a:latin typeface="PermianSansTypeface"/>
              </a:rPr>
            </a:br>
            <a:r>
              <a:rPr lang="ru-RU" b="1" dirty="0">
                <a:solidFill>
                  <a:srgbClr val="6198E7"/>
                </a:solidFill>
                <a:latin typeface="PermianSansTypeface"/>
              </a:rPr>
              <a:t>Нефтегазовый инжиниринг</a:t>
            </a:r>
          </a:p>
          <a:p>
            <a:pPr>
              <a:lnSpc>
                <a:spcPct val="90000"/>
              </a:lnSpc>
            </a:pPr>
            <a:r>
              <a:rPr lang="ru-RU" sz="1200" b="1" dirty="0">
                <a:latin typeface="PermianSansTypeface"/>
              </a:rPr>
              <a:t>(20 студентов, 60 инженеров)</a:t>
            </a:r>
            <a:endParaRPr lang="ru-RU" sz="1200" b="1" dirty="0">
              <a:solidFill>
                <a:srgbClr val="6198E7"/>
              </a:solidFill>
              <a:latin typeface="Open Sans"/>
            </a:endParaRPr>
          </a:p>
          <a:p>
            <a:pPr>
              <a:lnSpc>
                <a:spcPct val="90000"/>
              </a:lnSpc>
            </a:pP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+ Химический инжиниринг </a:t>
            </a:r>
            <a:r>
              <a:rPr lang="ru-RU" sz="1050" b="1" dirty="0">
                <a:latin typeface="PermianSansTypeface"/>
              </a:rPr>
              <a:t>(с 2027 г.)</a:t>
            </a:r>
            <a:endParaRPr lang="ru-RU" sz="1600" b="1" dirty="0">
              <a:solidFill>
                <a:srgbClr val="6198E7"/>
              </a:solidFill>
              <a:latin typeface="PermianSansTypeface"/>
            </a:endParaRP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6198E7"/>
                </a:solidFill>
                <a:latin typeface="PermianSansTypeface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b="1" dirty="0" err="1">
                <a:solidFill>
                  <a:srgbClr val="6198E7"/>
                </a:solidFill>
                <a:latin typeface="PermianSansTypeface"/>
              </a:rPr>
              <a:t>Фотоника</a:t>
            </a:r>
            <a:r>
              <a:rPr lang="ru-RU" b="1" dirty="0">
                <a:solidFill>
                  <a:srgbClr val="6198E7"/>
                </a:solidFill>
                <a:latin typeface="PermianSansTypeface"/>
              </a:rPr>
              <a:t>, новые материалы </a:t>
            </a:r>
            <a:br>
              <a:rPr lang="ru-RU" b="1" dirty="0">
                <a:solidFill>
                  <a:srgbClr val="6198E7"/>
                </a:solidFill>
              </a:rPr>
            </a:br>
            <a:r>
              <a:rPr lang="ru-RU" b="1" dirty="0">
                <a:solidFill>
                  <a:srgbClr val="6198E7"/>
                </a:solidFill>
                <a:latin typeface="PermianSansTypeface"/>
              </a:rPr>
              <a:t>и приборостроение</a:t>
            </a:r>
          </a:p>
          <a:p>
            <a:pPr>
              <a:lnSpc>
                <a:spcPct val="90000"/>
              </a:lnSpc>
            </a:pPr>
            <a:r>
              <a:rPr lang="ru-RU" sz="1400" b="1" dirty="0">
                <a:latin typeface="PermianSansTypeface"/>
              </a:rPr>
              <a:t>(140 студентов, 96 инженеров)</a:t>
            </a:r>
            <a:endParaRPr lang="ru-RU" sz="1400" b="1" dirty="0">
              <a:latin typeface="Open Sans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63196" y="2596104"/>
            <a:ext cx="3500871" cy="2026698"/>
          </a:xfrm>
          <a:prstGeom prst="roundRect">
            <a:avLst>
              <a:gd name="adj" fmla="val 6023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406024" y="2768580"/>
            <a:ext cx="3613801" cy="1854222"/>
          </a:xfrm>
          <a:prstGeom prst="roundRect">
            <a:avLst>
              <a:gd name="adj" fmla="val 6023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406024" y="889618"/>
            <a:ext cx="3613801" cy="1834151"/>
          </a:xfrm>
          <a:prstGeom prst="roundRect">
            <a:avLst>
              <a:gd name="adj" fmla="val 6023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63196" y="1593947"/>
            <a:ext cx="3489079" cy="926003"/>
          </a:xfrm>
          <a:prstGeom prst="roundRect">
            <a:avLst>
              <a:gd name="adj" fmla="val 6023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64970" y="893073"/>
            <a:ext cx="3489079" cy="599847"/>
          </a:xfrm>
          <a:prstGeom prst="roundRect">
            <a:avLst>
              <a:gd name="adj" fmla="val 6023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5899468D-5A54-857A-C482-A62809EC8644}"/>
              </a:ext>
            </a:extLst>
          </p:cNvPr>
          <p:cNvSpPr/>
          <p:nvPr/>
        </p:nvSpPr>
        <p:spPr bwMode="auto">
          <a:xfrm>
            <a:off x="550800" y="212400"/>
            <a:ext cx="1119312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СТРАТЕГИЧЕСКИЕ ПРОЕКТЫ ВЫСШЕГО ОБРАЗОВАНИЯ 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A2D30C-066C-1128-B175-6FD02C216D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62" y="3785663"/>
            <a:ext cx="1712361" cy="4254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81FB7C-D4E6-42A3-6F2C-6701AE87C9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589" y="1988328"/>
            <a:ext cx="1712361" cy="4254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453E70C-C10A-4B9A-A41D-AB9D68F671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61" y="1185467"/>
            <a:ext cx="1730162" cy="4431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68AA03-F922-4F9F-EAC5-20AA47BFE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53" y="3725958"/>
            <a:ext cx="1730162" cy="443164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 bwMode="auto">
          <a:xfrm>
            <a:off x="8429625" y="4684443"/>
            <a:ext cx="3501625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Студенческое конструкторское бюро </a:t>
            </a:r>
            <a:r>
              <a:rPr lang="ru-RU" sz="1400" dirty="0">
                <a:latin typeface="PermianSansTypeface"/>
              </a:rPr>
              <a:t>(новое с 2027 года)</a:t>
            </a:r>
            <a:endParaRPr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474353" y="4657819"/>
            <a:ext cx="1789643" cy="444732"/>
          </a:xfrm>
          <a:prstGeom prst="rect">
            <a:avLst/>
          </a:prstGeom>
        </p:spPr>
      </p:pic>
      <p:sp>
        <p:nvSpPr>
          <p:cNvPr id="39" name="Прямоугольник 85"/>
          <p:cNvSpPr/>
          <p:nvPr/>
        </p:nvSpPr>
        <p:spPr bwMode="auto">
          <a:xfrm>
            <a:off x="7692247" y="5330397"/>
            <a:ext cx="4327577" cy="829543"/>
          </a:xfrm>
          <a:prstGeom prst="rect">
            <a:avLst/>
          </a:prstGeom>
          <a:noFill/>
          <a:ln w="0">
            <a:solidFill>
              <a:srgbClr val="0070C0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71450" indent="-171450">
              <a:buFont typeface="Wingdings"/>
              <a:buChar char="§"/>
              <a:defRPr/>
            </a:pPr>
            <a:r>
              <a:rPr lang="ru-RU" sz="1200" b="1" dirty="0">
                <a:solidFill>
                  <a:srgbClr val="0070C0"/>
                </a:solidFill>
                <a:latin typeface="PermianSansTypeface" panose="02000000000000000000" pitchFamily="50" charset="0"/>
                <a:cs typeface="Montserrat"/>
              </a:rPr>
              <a:t>6 500–12 800 </a:t>
            </a:r>
            <a:r>
              <a:rPr lang="ru-RU" sz="1200" dirty="0">
                <a:latin typeface="PermianSansTypeface" panose="02000000000000000000" pitchFamily="50" charset="0"/>
              </a:rPr>
              <a:t>руб. - стипендия </a:t>
            </a:r>
            <a:r>
              <a:rPr lang="ru-RU" sz="1200" dirty="0" err="1">
                <a:latin typeface="PermianSansTypeface" panose="02000000000000000000" pitchFamily="50" charset="0"/>
              </a:rPr>
              <a:t>высокобалльникам</a:t>
            </a:r>
            <a:br>
              <a:rPr lang="en-US" sz="1200" dirty="0">
                <a:latin typeface="PermianSansTypeface" panose="02000000000000000000" pitchFamily="50" charset="0"/>
              </a:rPr>
            </a:br>
            <a:r>
              <a:rPr lang="ru-RU" sz="1200" dirty="0">
                <a:latin typeface="PermianSansTypeface" panose="02000000000000000000" pitchFamily="50" charset="0"/>
              </a:rPr>
              <a:t>(2 200 чел.)</a:t>
            </a:r>
            <a:endParaRPr sz="1200" dirty="0">
              <a:latin typeface="PermianSansTypeface" panose="02000000000000000000" pitchFamily="50" charset="0"/>
            </a:endParaRPr>
          </a:p>
          <a:p>
            <a:pPr marL="171450" indent="-171450" defTabSz="914400">
              <a:buFont typeface="Wingdings"/>
              <a:buChar char="§"/>
              <a:defRPr/>
            </a:pPr>
            <a:r>
              <a:rPr lang="ru-RU" sz="1200" b="1" dirty="0">
                <a:solidFill>
                  <a:srgbClr val="0070C0"/>
                </a:solidFill>
                <a:latin typeface="PermianSansTypeface" panose="02000000000000000000" pitchFamily="50" charset="0"/>
                <a:cs typeface="Montserrat"/>
              </a:rPr>
              <a:t>150</a:t>
            </a:r>
            <a:r>
              <a:rPr lang="ru-RU" sz="1200" dirty="0">
                <a:latin typeface="PermianSansTypeface" panose="02000000000000000000" pitchFamily="50" charset="0"/>
              </a:rPr>
              <a:t> тыс. руб. - Мой первый грант (+100 чел. ежегодно)</a:t>
            </a:r>
            <a:endParaRPr sz="1200" dirty="0">
              <a:latin typeface="PermianSansTypeface" panose="02000000000000000000" pitchFamily="50" charset="0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200" b="1" dirty="0">
                <a:solidFill>
                  <a:srgbClr val="0070C0"/>
                </a:solidFill>
                <a:latin typeface="PermianSansTypeface" panose="02000000000000000000" pitchFamily="50" charset="0"/>
                <a:cs typeface="Montserrat"/>
              </a:rPr>
              <a:t>30</a:t>
            </a:r>
            <a:r>
              <a:rPr lang="ru-RU" sz="1200" dirty="0">
                <a:latin typeface="PermianSansTypeface" panose="02000000000000000000" pitchFamily="50" charset="0"/>
              </a:rPr>
              <a:t> тыс. руб. - Аспирантура полного дня (20 чел.)</a:t>
            </a:r>
            <a:endParaRPr sz="1200" dirty="0">
              <a:latin typeface="PermianSansTypeface" panose="02000000000000000000" pitchFamily="50" charset="0"/>
            </a:endParaRPr>
          </a:p>
        </p:txBody>
      </p:sp>
      <p:sp>
        <p:nvSpPr>
          <p:cNvPr id="41" name="TextBox 56"/>
          <p:cNvSpPr/>
          <p:nvPr/>
        </p:nvSpPr>
        <p:spPr>
          <a:xfrm>
            <a:off x="6147360" y="5330396"/>
            <a:ext cx="1544887" cy="829543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  <a:latin typeface="PermianSansTypeface"/>
              </a:rPr>
              <a:t>МЕРЫ ПОДДЕРЖКИ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37" name="Рисунок 62"/>
          <p:cNvPicPr/>
          <p:nvPr/>
        </p:nvPicPr>
        <p:blipFill>
          <a:blip r:embed="rId6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0" name="Прямоугольник 81"/>
          <p:cNvSpPr/>
          <p:nvPr/>
        </p:nvSpPr>
        <p:spPr bwMode="auto">
          <a:xfrm>
            <a:off x="0" y="-13791"/>
            <a:ext cx="12191400" cy="8150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u="none" strike="noStrike">
              <a:solidFill>
                <a:schemeClr val="lt1"/>
              </a:solidFill>
              <a:latin typeface="Calibri"/>
              <a:ea typeface="Arial"/>
            </a:endParaRPr>
          </a:p>
        </p:txBody>
      </p:sp>
      <p:sp>
        <p:nvSpPr>
          <p:cNvPr id="446" name="Текст 69"/>
          <p:cNvSpPr/>
          <p:nvPr/>
        </p:nvSpPr>
        <p:spPr bwMode="auto">
          <a:xfrm>
            <a:off x="271288" y="42365"/>
            <a:ext cx="12353887" cy="7153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48" name="Прямоугольник 84"/>
          <p:cNvSpPr/>
          <p:nvPr/>
        </p:nvSpPr>
        <p:spPr bwMode="auto">
          <a:xfrm>
            <a:off x="6224071" y="947092"/>
            <a:ext cx="4507502" cy="589477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b="1" dirty="0">
                <a:latin typeface="PermianSansTypeface"/>
              </a:rPr>
              <a:t>Региональный стратегический проект «Педагогические кадры для НТР»</a:t>
            </a:r>
          </a:p>
        </p:txBody>
      </p:sp>
      <p:pic>
        <p:nvPicPr>
          <p:cNvPr id="456" name="Рисунок 5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18764" y="1103947"/>
            <a:ext cx="1666918" cy="392542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" name="object 8"/>
          <p:cNvSpPr/>
          <p:nvPr/>
        </p:nvSpPr>
        <p:spPr bwMode="auto">
          <a:xfrm>
            <a:off x="3972645" y="971284"/>
            <a:ext cx="1515326" cy="528671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pic>
        <p:nvPicPr>
          <p:cNvPr id="35" name="Picture 2" descr="C:\Users\Виталий\Downloads\Логотип 202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" t="16837" r="6928" b="18612"/>
          <a:stretch/>
        </p:blipFill>
        <p:spPr bwMode="auto">
          <a:xfrm>
            <a:off x="578347" y="976654"/>
            <a:ext cx="1478280" cy="430530"/>
          </a:xfrm>
          <a:prstGeom prst="rect">
            <a:avLst/>
          </a:prstGeom>
          <a:noFill/>
        </p:spPr>
      </p:pic>
      <p:pic>
        <p:nvPicPr>
          <p:cNvPr id="36" name="Picture 2" descr="ЧГАФКиС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563333" y="1003716"/>
            <a:ext cx="404595" cy="5471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 bwMode="auto">
          <a:xfrm>
            <a:off x="500785" y="3534008"/>
            <a:ext cx="551847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latin typeface="PermianSansTypeface" panose="02000000000000000000" pitchFamily="50" charset="0"/>
                <a:cs typeface="Montserrat"/>
              </a:rPr>
              <a:t>Направления подготовки</a:t>
            </a:r>
            <a:endParaRPr sz="1600" b="1" dirty="0">
              <a:latin typeface="PermianSansTypeface" panose="02000000000000000000" pitchFamily="50" charset="0"/>
            </a:endParaRPr>
          </a:p>
          <a:p>
            <a:pPr marL="171450" indent="-171450">
              <a:spcBef>
                <a:spcPts val="600"/>
              </a:spcBef>
              <a:buFont typeface="Wingdings"/>
              <a:buChar char="§"/>
              <a:defRPr/>
            </a:pP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Педагогическое образование</a:t>
            </a:r>
            <a:endParaRPr dirty="0">
              <a:latin typeface="PermianSansTypeface" panose="02000000000000000000" pitchFamily="50" charset="0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Психолого-педагогическое образование</a:t>
            </a:r>
            <a:endParaRPr dirty="0">
              <a:latin typeface="PermianSansTypeface" panose="02000000000000000000" pitchFamily="50" charset="0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Специальное (дефектологическое) образование</a:t>
            </a:r>
            <a:endParaRPr dirty="0">
              <a:latin typeface="PermianSansTypeface" panose="02000000000000000000" pitchFamily="50" charset="0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Педагогическое образование (2 профиля подготовки)</a:t>
            </a:r>
            <a:endParaRPr dirty="0">
              <a:latin typeface="PermianSansTypeface" panose="02000000000000000000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57075" y="1597906"/>
            <a:ext cx="367280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6 485 </a:t>
            </a: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студентов</a:t>
            </a:r>
            <a:endParaRPr dirty="0">
              <a:latin typeface="PermianSansTypeface" panose="02000000000000000000" pitchFamily="50" charset="0"/>
            </a:endParaRPr>
          </a:p>
          <a:p>
            <a:pPr>
              <a:defRPr/>
            </a:pPr>
            <a:r>
              <a:rPr lang="ru-RU" sz="24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608</a:t>
            </a:r>
            <a:r>
              <a:rPr lang="ru-RU" sz="1400" dirty="0">
                <a:solidFill>
                  <a:srgbClr val="6198E7"/>
                </a:solidFill>
                <a:latin typeface="PermianSansTypeface" panose="02000000000000000000" pitchFamily="50" charset="0"/>
              </a:rPr>
              <a:t> </a:t>
            </a: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целевых договоров</a:t>
            </a:r>
            <a:endParaRPr dirty="0">
              <a:latin typeface="PermianSansTypeface" panose="02000000000000000000" pitchFamily="50" charset="0"/>
            </a:endParaRPr>
          </a:p>
          <a:p>
            <a:pPr>
              <a:defRPr/>
            </a:pPr>
            <a:r>
              <a:rPr lang="ru-RU" sz="24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85%</a:t>
            </a:r>
            <a:r>
              <a:rPr lang="ru-RU" sz="2400" dirty="0">
                <a:solidFill>
                  <a:srgbClr val="6198E7"/>
                </a:solidFill>
                <a:latin typeface="PermianSansTypeface" panose="02000000000000000000" pitchFamily="50" charset="0"/>
              </a:rPr>
              <a:t> </a:t>
            </a: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трудоустройство </a:t>
            </a:r>
            <a:endParaRPr dirty="0">
              <a:latin typeface="PermianSansTypeface" panose="02000000000000000000" pitchFamily="50" charset="0"/>
            </a:endParaRPr>
          </a:p>
          <a:p>
            <a:pPr>
              <a:defRPr/>
            </a:pPr>
            <a:r>
              <a:rPr lang="ru-RU" sz="24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1 231 </a:t>
            </a: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человек – выпуск 2026 г., из них:</a:t>
            </a:r>
          </a:p>
          <a:p>
            <a:pPr>
              <a:defRPr/>
            </a:pPr>
            <a:r>
              <a:rPr lang="ru-RU" sz="24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133</a:t>
            </a:r>
            <a:r>
              <a:rPr lang="ru-RU" sz="14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 </a:t>
            </a:r>
            <a:r>
              <a:rPr lang="ru-RU" sz="1400" dirty="0" err="1">
                <a:latin typeface="PermianSansTypeface" panose="02000000000000000000" pitchFamily="50" charset="0"/>
                <a:cs typeface="Montserrat"/>
              </a:rPr>
              <a:t>целевика</a:t>
            </a:r>
            <a:endParaRPr lang="ru-RU" sz="1400" dirty="0">
              <a:latin typeface="PermianSansTypeface" panose="02000000000000000000" pitchFamily="50" charset="0"/>
              <a:cs typeface="Montserrat"/>
            </a:endParaRPr>
          </a:p>
        </p:txBody>
      </p:sp>
      <p:sp>
        <p:nvSpPr>
          <p:cNvPr id="40" name="Прямоугольник 39"/>
          <p:cNvSpPr/>
          <p:nvPr/>
        </p:nvSpPr>
        <p:spPr bwMode="auto">
          <a:xfrm>
            <a:off x="500785" y="4877071"/>
            <a:ext cx="5446278" cy="1292662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latin typeface="PermianSansTypeface" panose="02000000000000000000" pitchFamily="50" charset="0"/>
                <a:cs typeface="Montserrat"/>
              </a:rPr>
              <a:t>Дополнительная выплата для студентов-</a:t>
            </a:r>
            <a:r>
              <a:rPr lang="ru-RU" sz="1600" b="1" dirty="0" err="1">
                <a:latin typeface="PermianSansTypeface" panose="02000000000000000000" pitchFamily="50" charset="0"/>
                <a:cs typeface="Montserrat"/>
              </a:rPr>
              <a:t>целевиков</a:t>
            </a:r>
            <a:r>
              <a:rPr lang="ru-RU" sz="1600" b="1" dirty="0">
                <a:latin typeface="PermianSansTypeface" panose="02000000000000000000" pitchFamily="50" charset="0"/>
                <a:cs typeface="Montserrat"/>
              </a:rPr>
              <a:t> </a:t>
            </a: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(математика, информатика, химия, физика, биология) </a:t>
            </a:r>
          </a:p>
          <a:p>
            <a:pPr>
              <a:defRPr/>
            </a:pPr>
            <a:r>
              <a:rPr lang="ru-RU" sz="24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 10 000 </a:t>
            </a: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рублей в месяц</a:t>
            </a:r>
            <a:endParaRPr dirty="0">
              <a:latin typeface="PermianSansTypeface" panose="02000000000000000000" pitchFamily="50" charset="0"/>
            </a:endParaRPr>
          </a:p>
          <a:p>
            <a:pPr>
              <a:defRPr/>
            </a:pPr>
            <a:r>
              <a:rPr lang="ru-RU" sz="24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+60</a:t>
            </a:r>
            <a:r>
              <a:rPr lang="ru-RU" sz="1400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 </a:t>
            </a:r>
            <a:r>
              <a:rPr lang="ru-RU" sz="1400" dirty="0">
                <a:latin typeface="PermianSansTypeface" panose="02000000000000000000" pitchFamily="50" charset="0"/>
                <a:cs typeface="Montserrat"/>
              </a:rPr>
              <a:t>новых получателей ежегодно</a:t>
            </a:r>
            <a:endParaRPr dirty="0">
              <a:latin typeface="PermianSansTypeface" panose="02000000000000000000" pitchFamily="50" charset="0"/>
            </a:endParaRPr>
          </a:p>
        </p:txBody>
      </p:sp>
      <p:sp>
        <p:nvSpPr>
          <p:cNvPr id="8" name="AutoShape 2" descr="🔹"/>
          <p:cNvSpPr>
            <a:spLocks noChangeAspect="1" noChangeArrowheads="1"/>
          </p:cNvSpPr>
          <p:nvPr/>
        </p:nvSpPr>
        <p:spPr bwMode="auto">
          <a:xfrm>
            <a:off x="134938" y="-379412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9" name="AutoShape 3" descr="🔹"/>
          <p:cNvSpPr>
            <a:spLocks noChangeAspect="1" noChangeArrowheads="1"/>
          </p:cNvSpPr>
          <p:nvPr/>
        </p:nvSpPr>
        <p:spPr bwMode="auto">
          <a:xfrm>
            <a:off x="134938" y="920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 bwMode="auto">
          <a:xfrm>
            <a:off x="6183166" y="2155559"/>
            <a:ext cx="601643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latin typeface="PermianSansTypeface" panose="02000000000000000000" pitchFamily="50" charset="0"/>
              </a:rPr>
              <a:t>1. Программы повышения квалификации</a:t>
            </a:r>
            <a:r>
              <a:rPr lang="en-US" sz="1600" b="1" dirty="0">
                <a:latin typeface="PermianSansTypeface" panose="02000000000000000000" pitchFamily="50" charset="0"/>
              </a:rPr>
              <a:t> </a:t>
            </a:r>
            <a:r>
              <a:rPr lang="ru-RU" sz="1600" b="1" dirty="0">
                <a:latin typeface="PermianSansTypeface" panose="02000000000000000000" pitchFamily="50" charset="0"/>
              </a:rPr>
              <a:t>с промышленно-образовательными экскурсиями</a:t>
            </a:r>
            <a:r>
              <a:rPr lang="ru-RU" sz="1400" dirty="0">
                <a:latin typeface="PermianSansTypeface" panose="02000000000000000000" pitchFamily="50" charset="0"/>
              </a:rPr>
              <a:t> для учителей математики, физики, технологии, советников директоров школ по воспитанию:</a:t>
            </a:r>
          </a:p>
          <a:p>
            <a:pPr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2025 г. -</a:t>
            </a:r>
            <a:r>
              <a:rPr lang="ru-RU" sz="1400" dirty="0">
                <a:solidFill>
                  <a:srgbClr val="6198E7"/>
                </a:solidFill>
                <a:latin typeface="PermianSansTypeface" panose="02000000000000000000" pitchFamily="50" charset="0"/>
              </a:rPr>
              <a:t> </a:t>
            </a:r>
            <a:r>
              <a:rPr lang="ru-RU" sz="1600" b="1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270</a:t>
            </a:r>
            <a:r>
              <a:rPr lang="ru-RU" sz="1400" dirty="0">
                <a:solidFill>
                  <a:srgbClr val="6198E7"/>
                </a:solidFill>
                <a:latin typeface="PermianSansTypeface" panose="02000000000000000000" pitchFamily="50" charset="0"/>
              </a:rPr>
              <a:t> </a:t>
            </a:r>
            <a:r>
              <a:rPr lang="ru-RU" sz="1400" dirty="0">
                <a:latin typeface="PermianSansTypeface" panose="02000000000000000000" pitchFamily="50" charset="0"/>
              </a:rPr>
              <a:t>чел.</a:t>
            </a:r>
            <a:endParaRPr dirty="0">
              <a:latin typeface="PermianSansTypeface" panose="02000000000000000000" pitchFamily="50" charset="0"/>
            </a:endParaRPr>
          </a:p>
          <a:p>
            <a:pPr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2026 г.  - </a:t>
            </a:r>
            <a:r>
              <a:rPr lang="ru-RU" sz="1600" b="1" dirty="0">
                <a:solidFill>
                  <a:srgbClr val="6198E7"/>
                </a:solidFill>
                <a:latin typeface="PermianSansTypeface" panose="02000000000000000000" pitchFamily="50" charset="0"/>
                <a:cs typeface="Montserrat"/>
              </a:rPr>
              <a:t>250</a:t>
            </a:r>
            <a:r>
              <a:rPr lang="ru-RU" sz="1400" dirty="0">
                <a:latin typeface="PermianSansTypeface" panose="02000000000000000000" pitchFamily="50" charset="0"/>
              </a:rPr>
              <a:t> чел.</a:t>
            </a:r>
            <a:endParaRPr dirty="0">
              <a:latin typeface="PermianSansTypeface" panose="02000000000000000000" pitchFamily="50" charset="0"/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6229266" y="1590277"/>
            <a:ext cx="5913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dirty="0">
                <a:latin typeface="PermianSansTypeface"/>
              </a:rPr>
              <a:t>Развитие кадрового потенциала региона для приоритетных</a:t>
            </a:r>
            <a:br>
              <a:rPr lang="ru-RU" sz="1400" dirty="0">
                <a:latin typeface="PermianSansTypeface"/>
              </a:rPr>
            </a:br>
            <a:r>
              <a:rPr lang="ru-RU" sz="1400" dirty="0">
                <a:latin typeface="PermianSansTypeface"/>
              </a:rPr>
              <a:t>и высокотехнологичных отраслей экономики</a:t>
            </a:r>
            <a:endParaRPr sz="2000" dirty="0"/>
          </a:p>
        </p:txBody>
      </p:sp>
      <p:sp>
        <p:nvSpPr>
          <p:cNvPr id="3" name="TextBox 2"/>
          <p:cNvSpPr txBox="1"/>
          <p:nvPr/>
        </p:nvSpPr>
        <p:spPr bwMode="auto">
          <a:xfrm>
            <a:off x="6185336" y="3935486"/>
            <a:ext cx="2313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>
                <a:latin typeface="PermianSansTypeface"/>
              </a:rPr>
              <a:t>Для школьников</a:t>
            </a:r>
            <a:endParaRPr sz="1600" dirty="0"/>
          </a:p>
        </p:txBody>
      </p:sp>
      <p:sp>
        <p:nvSpPr>
          <p:cNvPr id="28" name="TextBox 27"/>
          <p:cNvSpPr txBox="1"/>
          <p:nvPr/>
        </p:nvSpPr>
        <p:spPr bwMode="auto">
          <a:xfrm>
            <a:off x="8562246" y="3940565"/>
            <a:ext cx="24865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latin typeface="PermianSansTypeface"/>
              </a:defRPr>
            </a:lvl1pPr>
          </a:lstStyle>
          <a:p>
            <a:pPr>
              <a:defRPr/>
            </a:pPr>
            <a:r>
              <a:rPr lang="ru-RU" sz="1400" dirty="0"/>
              <a:t>Для учителей</a:t>
            </a:r>
            <a:endParaRPr sz="1400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1508" y="4279285"/>
            <a:ext cx="970923" cy="13452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1" name="TextBox 30"/>
          <p:cNvSpPr txBox="1"/>
          <p:nvPr/>
        </p:nvSpPr>
        <p:spPr bwMode="auto">
          <a:xfrm>
            <a:off x="6193543" y="3468015"/>
            <a:ext cx="5063297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1600" b="1" dirty="0">
                <a:latin typeface="PermianSansTypeface"/>
              </a:rPr>
              <a:t>2. Разработка учебно-методических комплексов и рабочих тетрадей </a:t>
            </a:r>
          </a:p>
        </p:txBody>
      </p:sp>
      <p:pic>
        <p:nvPicPr>
          <p:cNvPr id="30" name="Рисунок 2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457488" y="4279119"/>
            <a:ext cx="1041635" cy="134544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4" name="Рисунок 3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03387" y="4281776"/>
            <a:ext cx="965624" cy="134544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38" name="Прямая соединительная линия 37"/>
          <p:cNvCxnSpPr>
            <a:cxnSpLocks/>
          </p:cNvCxnSpPr>
          <p:nvPr/>
        </p:nvCxnSpPr>
        <p:spPr bwMode="auto">
          <a:xfrm>
            <a:off x="6262715" y="826615"/>
            <a:ext cx="0" cy="52908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 bwMode="auto">
          <a:xfrm>
            <a:off x="6193543" y="5723773"/>
            <a:ext cx="5796977" cy="584775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latin typeface="PermianSansTypeface"/>
              </a:rPr>
              <a:t>3. Стандарт профильных инженерных классов Пермского края </a:t>
            </a:r>
            <a:r>
              <a:rPr lang="ru-RU" sz="1400" dirty="0">
                <a:latin typeface="PermianSansTypeface"/>
              </a:rPr>
              <a:t>(с 2027 года)</a:t>
            </a:r>
            <a:endParaRPr dirty="0"/>
          </a:p>
        </p:txBody>
      </p:sp>
      <p:sp>
        <p:nvSpPr>
          <p:cNvPr id="11" name="TextBox 10"/>
          <p:cNvSpPr txBox="1"/>
          <p:nvPr/>
        </p:nvSpPr>
        <p:spPr bwMode="auto">
          <a:xfrm>
            <a:off x="9753422" y="4243263"/>
            <a:ext cx="1614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>
                <a:latin typeface="PermianSansTypeface"/>
              </a:rPr>
              <a:t>Промышленная химия, биология, информатика</a:t>
            </a:r>
          </a:p>
        </p:txBody>
      </p:sp>
      <p:sp>
        <p:nvSpPr>
          <p:cNvPr id="33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9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F7F5D9EE-7B51-43B3-AF6B-12B4E675A99A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15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1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3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0D81FB7C-D4E6-42A3-6F2C-6701AE87C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610" y="1016560"/>
            <a:ext cx="1710963" cy="42505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H="1">
            <a:off x="6128686" y="971284"/>
            <a:ext cx="0" cy="468564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62"/>
          <p:cNvPicPr/>
          <p:nvPr/>
        </p:nvPicPr>
        <p:blipFill>
          <a:blip r:embed="rId10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C4F984-1928-7FB1-B8C3-5D84AB13DB70}"/>
              </a:ext>
            </a:extLst>
          </p:cNvPr>
          <p:cNvSpPr txBox="1"/>
          <p:nvPr/>
        </p:nvSpPr>
        <p:spPr>
          <a:xfrm>
            <a:off x="550799" y="212400"/>
            <a:ext cx="81525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/>
              </a:rPr>
              <a:t>ПОДГОТОВКА ПЕДАГОГИЧЕСКИХ КАДРОВ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04679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075892" y="4007520"/>
            <a:ext cx="4311093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ОБЩЕЕ ОБРАЗОВАНИЕ.</a:t>
            </a:r>
            <a:br>
              <a:rPr lang="ru-RU" sz="2800" b="1" dirty="0">
                <a:solidFill>
                  <a:schemeClr val="bg1"/>
                </a:solidFill>
                <a:latin typeface="PermianSansTypeface"/>
              </a:rPr>
            </a:b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ОЛИМПИАДЫ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675784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" name="Прямоугольник 17"/>
          <p:cNvSpPr/>
          <p:nvPr/>
        </p:nvSpPr>
        <p:spPr bwMode="auto">
          <a:xfrm>
            <a:off x="-5760" y="-18720"/>
            <a:ext cx="12196440" cy="81468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defRPr/>
            </a:pPr>
            <a:endParaRPr lang="ru-RU" sz="1800" b="0" u="none" strike="noStrike">
              <a:solidFill>
                <a:schemeClr val="lt1"/>
              </a:solidFill>
              <a:latin typeface="Calibri"/>
              <a:ea typeface="Arial"/>
            </a:endParaRPr>
          </a:p>
        </p:txBody>
      </p:sp>
      <p:sp>
        <p:nvSpPr>
          <p:cNvPr id="172" name="TextBox 16"/>
          <p:cNvSpPr/>
          <p:nvPr/>
        </p:nvSpPr>
        <p:spPr bwMode="auto">
          <a:xfrm>
            <a:off x="550800" y="212400"/>
            <a:ext cx="1119312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ru-RU" sz="24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ПРОФОРИЕНТАЦИЯ </a:t>
            </a:r>
            <a:r>
              <a:rPr lang="ru-RU" sz="2400" b="1" u="none" strike="noStrike">
                <a:solidFill>
                  <a:schemeClr val="lt1"/>
                </a:solidFill>
                <a:latin typeface="PermianSansTypeface"/>
                <a:ea typeface="Arial"/>
              </a:rPr>
              <a:t>– </a:t>
            </a:r>
            <a:r>
              <a:rPr lang="ru-RU" sz="2400" b="1">
                <a:solidFill>
                  <a:schemeClr val="lt1"/>
                </a:solidFill>
                <a:latin typeface="PermianSansTypeface"/>
                <a:ea typeface="Arial"/>
              </a:rPr>
              <a:t>ОСОЗНАННЫЙ ВЫБОР ПРОФЕССИИ</a:t>
            </a:r>
            <a:endParaRPr lang="ru-RU" sz="2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79" name="Прямоугольник 71"/>
          <p:cNvSpPr/>
          <p:nvPr/>
        </p:nvSpPr>
        <p:spPr bwMode="auto">
          <a:xfrm>
            <a:off x="0" y="6351120"/>
            <a:ext cx="12191040" cy="5155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defRPr/>
            </a:pPr>
            <a:endParaRPr lang="ru-RU" sz="1800" b="0" u="none" strike="noStrike">
              <a:solidFill>
                <a:schemeClr val="lt1"/>
              </a:solidFill>
              <a:latin typeface="Calibri"/>
              <a:ea typeface="Arial"/>
            </a:endParaRPr>
          </a:p>
        </p:txBody>
      </p:sp>
      <p:sp>
        <p:nvSpPr>
          <p:cNvPr id="180" name="Текст 53"/>
          <p:cNvSpPr/>
          <p:nvPr/>
        </p:nvSpPr>
        <p:spPr bwMode="auto">
          <a:xfrm>
            <a:off x="11550600" y="6505560"/>
            <a:ext cx="441000" cy="3513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  <a:defRPr/>
            </a:pPr>
            <a:fld id="{AC477462-E7E6-4622-8AB5-43A2A8826F6A}" type="slidenum">
              <a:rPr lang="en-US" sz="1100" b="0" u="none" strike="noStrike">
                <a:solidFill>
                  <a:schemeClr val="lt1"/>
                </a:solidFill>
                <a:latin typeface="PermianSansTypeface"/>
                <a:ea typeface="Arial"/>
              </a:rPr>
              <a:t>17</a:t>
            </a:fld>
            <a:endParaRPr lang="ru-RU" sz="1100" b="0" u="none" strike="noStrike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1" name="Текст 54"/>
          <p:cNvSpPr/>
          <p:nvPr/>
        </p:nvSpPr>
        <p:spPr bwMode="auto">
          <a:xfrm>
            <a:off x="697680" y="6425280"/>
            <a:ext cx="3246840" cy="3931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  <a:defRPr/>
            </a:pPr>
            <a:r>
              <a:rPr lang="ru-RU" sz="900" b="0" u="none" strike="noStrike">
                <a:solidFill>
                  <a:schemeClr val="lt1"/>
                </a:solidFill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1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0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22">
            <a:extLst>
              <a:ext uri="{FF2B5EF4-FFF2-40B4-BE49-F238E27FC236}">
                <a16:creationId xmlns:a16="http://schemas.microsoft.com/office/drawing/2014/main" id="{4087D381-A74B-E9A5-7D5B-9A567B19D762}"/>
              </a:ext>
            </a:extLst>
          </p:cNvPr>
          <p:cNvSpPr/>
          <p:nvPr/>
        </p:nvSpPr>
        <p:spPr bwMode="auto">
          <a:xfrm>
            <a:off x="3433654" y="991020"/>
            <a:ext cx="3506756" cy="3984252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840" indent="-285840">
              <a:spcBef>
                <a:spcPts val="1800"/>
              </a:spcBef>
              <a:buClr>
                <a:srgbClr val="000000"/>
              </a:buClr>
              <a:buFont typeface="Wingdings"/>
              <a:buChar char=""/>
              <a:defRPr/>
            </a:pPr>
            <a:r>
              <a:rPr lang="ru-RU" sz="16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  <a:t>Проект «Первая профессия» </a:t>
            </a:r>
            <a:br>
              <a:rPr lang="ru-RU" sz="16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</a:br>
            <a:r>
              <a:rPr lang="en-US" sz="1600" dirty="0">
                <a:solidFill>
                  <a:srgbClr val="6198E7"/>
                </a:solidFill>
                <a:latin typeface="PermianSansTypeface"/>
              </a:rPr>
              <a:t>&gt;</a:t>
            </a:r>
            <a:r>
              <a:rPr lang="ru-RU" sz="160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 2,7 тыс. </a:t>
            </a:r>
            <a:r>
              <a:rPr lang="ru-RU" sz="1600" dirty="0">
                <a:solidFill>
                  <a:srgbClr val="6198E7"/>
                </a:solidFill>
                <a:latin typeface="PermianSansTypeface"/>
              </a:rPr>
              <a:t>(+1,1 тыс.)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 обучающихся</a:t>
            </a:r>
            <a:endParaRPr lang="ru-RU" sz="1600" b="0" u="none" strike="noStrike" dirty="0">
              <a:solidFill>
                <a:srgbClr val="000000"/>
              </a:solidFill>
              <a:latin typeface="Open Sans"/>
            </a:endParaRPr>
          </a:p>
          <a:p>
            <a:pPr marL="285840" indent="-285840" defTabSz="914400">
              <a:spcBef>
                <a:spcPts val="1800"/>
              </a:spcBef>
              <a:buClr>
                <a:srgbClr val="000000"/>
              </a:buClr>
              <a:buFont typeface="Wingdings"/>
              <a:buChar char=""/>
              <a:defRPr/>
            </a:pPr>
            <a:r>
              <a:rPr lang="ru-RU" sz="16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  <a:t>Проект «Открытый университет»</a:t>
            </a:r>
            <a:br>
              <a:rPr sz="1600" dirty="0"/>
            </a:br>
            <a:r>
              <a:rPr lang="ru-RU" sz="160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6</a:t>
            </a:r>
            <a:r>
              <a:rPr lang="ru-RU" sz="16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  <a:t> вузов, </a:t>
            </a:r>
            <a:r>
              <a:rPr lang="ru-RU" sz="160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29,3</a:t>
            </a:r>
            <a:r>
              <a:rPr lang="ru-RU" sz="1600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 тыс. (+7,5 тыс.) </a:t>
            </a:r>
            <a:r>
              <a:rPr lang="ru-RU" sz="16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  <a:t>обучающихся</a:t>
            </a:r>
            <a:endParaRPr lang="ru-RU" sz="1600" b="0" u="none" strike="noStrike" dirty="0">
              <a:solidFill>
                <a:srgbClr val="000000"/>
              </a:solidFill>
              <a:latin typeface="Open Sans"/>
            </a:endParaRPr>
          </a:p>
          <a:p>
            <a:pPr marL="285840" indent="-285840" defTabSz="914400">
              <a:spcBef>
                <a:spcPts val="1800"/>
              </a:spcBef>
              <a:buClr>
                <a:srgbClr val="000000"/>
              </a:buClr>
              <a:buFont typeface="Wingdings"/>
              <a:buChar char=""/>
              <a:defRPr/>
            </a:pPr>
            <a:r>
              <a:rPr lang="ru-RU" sz="16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  <a:t>Проект «Профильные школы при вузах» </a:t>
            </a:r>
            <a:br>
              <a:rPr lang="ru-RU" sz="16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</a:br>
            <a:r>
              <a:rPr lang="ru-RU" sz="160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4</a:t>
            </a:r>
            <a:r>
              <a:rPr lang="ru-RU" sz="16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  <a:t> вуза, </a:t>
            </a:r>
            <a:r>
              <a:rPr lang="ru-RU" sz="160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795</a:t>
            </a:r>
            <a:r>
              <a:rPr lang="ru-RU" sz="16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  <a:t> обучающихся</a:t>
            </a:r>
          </a:p>
          <a:p>
            <a:pPr marL="285840" indent="-285840">
              <a:spcBef>
                <a:spcPts val="1800"/>
              </a:spcBef>
              <a:buClr>
                <a:srgbClr val="000000"/>
              </a:buClr>
              <a:buFont typeface="Wingdings"/>
              <a:buChar char=""/>
              <a:defRPr/>
            </a:pP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Обучение профессии</a:t>
            </a:r>
            <a:br>
              <a:rPr lang="ru-RU" sz="1600" dirty="0">
                <a:solidFill>
                  <a:schemeClr val="dk1"/>
                </a:solidFill>
                <a:latin typeface="PermianSansTypeface"/>
              </a:rPr>
            </a:b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лиц без аттестата </a:t>
            </a:r>
            <a:br>
              <a:rPr lang="ru-RU" sz="1600" dirty="0">
                <a:solidFill>
                  <a:schemeClr val="dk1"/>
                </a:solidFill>
                <a:latin typeface="PermianSansTypeface"/>
              </a:rPr>
            </a:br>
            <a:r>
              <a:rPr lang="ru-RU" sz="1600" dirty="0">
                <a:solidFill>
                  <a:srgbClr val="6198E7"/>
                </a:solidFill>
                <a:latin typeface="PermianSansTypeface"/>
              </a:rPr>
              <a:t>342 (+158)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 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обучающихся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49D77E45-6D6B-51C2-73CD-B0E1D3065491}"/>
              </a:ext>
            </a:extLst>
          </p:cNvPr>
          <p:cNvSpPr/>
          <p:nvPr/>
        </p:nvSpPr>
        <p:spPr bwMode="auto">
          <a:xfrm>
            <a:off x="536827" y="996425"/>
            <a:ext cx="2472769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  <a:defRPr/>
            </a:pPr>
            <a:r>
              <a:rPr lang="en-US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&gt;400</a:t>
            </a:r>
            <a:br>
              <a:rPr lang="ru-RU" dirty="0"/>
            </a:br>
            <a:r>
              <a:rPr lang="ru-RU" sz="14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профильных классов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33EFDEB6-C640-7EDE-CA93-3CA57F63CD83}"/>
              </a:ext>
            </a:extLst>
          </p:cNvPr>
          <p:cNvSpPr/>
          <p:nvPr/>
        </p:nvSpPr>
        <p:spPr bwMode="auto">
          <a:xfrm>
            <a:off x="541853" y="4333162"/>
            <a:ext cx="3673976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  <a:defRPr/>
            </a:pPr>
            <a:r>
              <a:rPr lang="en-US" sz="4000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&gt;</a:t>
            </a: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40</a:t>
            </a:r>
            <a:br>
              <a:rPr sz="4000" dirty="0"/>
            </a:br>
            <a:r>
              <a:rPr lang="ru-RU" sz="14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образовательных партнеров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95E3F5AA-C024-5006-68B6-60AB3C214C68}"/>
              </a:ext>
            </a:extLst>
          </p:cNvPr>
          <p:cNvSpPr/>
          <p:nvPr/>
        </p:nvSpPr>
        <p:spPr bwMode="auto">
          <a:xfrm>
            <a:off x="541853" y="3555831"/>
            <a:ext cx="2566924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199"/>
              </a:spcBef>
              <a:tabLst>
                <a:tab pos="0" algn="l"/>
              </a:tabLst>
              <a:defRPr/>
            </a:pPr>
            <a:r>
              <a:rPr lang="en-US" sz="4000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&gt;</a:t>
            </a: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200</a:t>
            </a:r>
            <a:br>
              <a:rPr sz="4000" dirty="0"/>
            </a:br>
            <a:r>
              <a:rPr lang="ru-RU" sz="14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работодателей-партнеров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id="{A19383CC-4D44-B174-8B83-B8ADFDD17E98}"/>
              </a:ext>
            </a:extLst>
          </p:cNvPr>
          <p:cNvSpPr/>
          <p:nvPr/>
        </p:nvSpPr>
        <p:spPr bwMode="auto">
          <a:xfrm>
            <a:off x="536828" y="2678296"/>
            <a:ext cx="2472769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199"/>
              </a:spcBef>
              <a:tabLst>
                <a:tab pos="0" algn="l"/>
              </a:tabLst>
              <a:defRPr/>
            </a:pPr>
            <a:r>
              <a:rPr lang="en-US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&gt;</a:t>
            </a: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1</a:t>
            </a:r>
            <a:r>
              <a:rPr lang="en-US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40</a:t>
            </a:r>
            <a:br>
              <a:rPr sz="1800" dirty="0"/>
            </a:br>
            <a:r>
              <a:rPr lang="ru-RU" sz="1400" b="0" u="none" strike="noStrike" dirty="0" err="1">
                <a:solidFill>
                  <a:srgbClr val="000000"/>
                </a:solidFill>
                <a:latin typeface="PermianSansTypeface"/>
                <a:ea typeface="Arial"/>
              </a:rPr>
              <a:t>предпрофильных</a:t>
            </a:r>
            <a:r>
              <a:rPr lang="ru-RU" sz="14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классов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" name="TextBox 21">
            <a:extLst>
              <a:ext uri="{FF2B5EF4-FFF2-40B4-BE49-F238E27FC236}">
                <a16:creationId xmlns:a16="http://schemas.microsoft.com/office/drawing/2014/main" id="{C2898064-20CC-BACF-A294-FA545BF62047}"/>
              </a:ext>
            </a:extLst>
          </p:cNvPr>
          <p:cNvSpPr/>
          <p:nvPr/>
        </p:nvSpPr>
        <p:spPr bwMode="auto">
          <a:xfrm>
            <a:off x="1954306" y="5367995"/>
            <a:ext cx="9990854" cy="660266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defTabSz="914400">
              <a:spcBef>
                <a:spcPts val="600"/>
              </a:spcBef>
              <a:buClr>
                <a:srgbClr val="000000"/>
              </a:buClr>
              <a:buFont typeface="Wingdings"/>
              <a:buChar char=""/>
              <a:defRPr/>
            </a:pPr>
            <a:r>
              <a:rPr lang="ru-RU" sz="16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Увеличение количества </a:t>
            </a:r>
            <a:r>
              <a:rPr lang="ru-RU" sz="1600" b="0" u="none" strike="noStrike" dirty="0" err="1">
                <a:solidFill>
                  <a:srgbClr val="000000"/>
                </a:solidFill>
                <a:latin typeface="PermianSansTypeface"/>
                <a:ea typeface="Arial"/>
              </a:rPr>
              <a:t>предпрофильных</a:t>
            </a:r>
            <a:r>
              <a:rPr lang="ru-RU" sz="16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классов </a:t>
            </a:r>
            <a:r>
              <a:rPr lang="ru-RU" sz="1600" dirty="0">
                <a:solidFill>
                  <a:srgbClr val="000000"/>
                </a:solidFill>
                <a:latin typeface="PermianSansTypeface"/>
                <a:ea typeface="Arial"/>
              </a:rPr>
              <a:t>под потребности</a:t>
            </a:r>
            <a:r>
              <a:rPr lang="ru-RU" sz="16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муниципалитетов</a:t>
            </a:r>
            <a:endParaRPr lang="ru-RU" sz="1600" b="0" u="none" strike="noStrike" dirty="0">
              <a:solidFill>
                <a:srgbClr val="000000"/>
              </a:solidFill>
              <a:latin typeface="PermianSansTypeface"/>
            </a:endParaRPr>
          </a:p>
          <a:p>
            <a:pPr marL="343080" indent="-343080">
              <a:spcBef>
                <a:spcPts val="600"/>
              </a:spcBef>
              <a:buClr>
                <a:srgbClr val="000000"/>
              </a:buClr>
              <a:buFont typeface="Wingdings"/>
              <a:buChar char=""/>
              <a:defRPr/>
            </a:pPr>
            <a:r>
              <a:rPr lang="ru-RU" sz="1600" dirty="0">
                <a:latin typeface="PermianSansTypeface"/>
              </a:rPr>
              <a:t>Расширение социального партнерства с работодателями и образовательными организациями</a:t>
            </a:r>
            <a:endParaRPr lang="ru-RU" sz="1600" b="0" u="none" strike="noStrike" dirty="0">
              <a:solidFill>
                <a:srgbClr val="000000"/>
              </a:solidFill>
              <a:latin typeface="PermianSansTypeface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E0AA4EFC-5732-1D7D-AE9E-CA7BC12A1C7E}"/>
              </a:ext>
            </a:extLst>
          </p:cNvPr>
          <p:cNvSpPr/>
          <p:nvPr/>
        </p:nvSpPr>
        <p:spPr bwMode="auto">
          <a:xfrm>
            <a:off x="658379" y="5367996"/>
            <a:ext cx="1295927" cy="660266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ЗАДАЧИ</a:t>
            </a:r>
            <a:br>
              <a:rPr lang="ru-RU" sz="2000" dirty="0"/>
            </a:b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К 2027 Г.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0" name="Прямоугольник 23">
            <a:extLst>
              <a:ext uri="{FF2B5EF4-FFF2-40B4-BE49-F238E27FC236}">
                <a16:creationId xmlns:a16="http://schemas.microsoft.com/office/drawing/2014/main" id="{57106C6D-8CA1-5284-3C55-27D7DD0A9C0C}"/>
              </a:ext>
            </a:extLst>
          </p:cNvPr>
          <p:cNvSpPr/>
          <p:nvPr/>
        </p:nvSpPr>
        <p:spPr bwMode="auto">
          <a:xfrm>
            <a:off x="536827" y="1824916"/>
            <a:ext cx="2166480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80000"/>
              </a:lnSpc>
              <a:tabLst>
                <a:tab pos="0" algn="l"/>
              </a:tabLst>
              <a:defRPr/>
            </a:pPr>
            <a:r>
              <a:rPr lang="en-US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&gt;</a:t>
            </a: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12 </a:t>
            </a:r>
            <a:r>
              <a:rPr lang="ru-RU" sz="2800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тыс.</a:t>
            </a:r>
            <a:br>
              <a:rPr sz="4000" dirty="0"/>
            </a:br>
            <a:r>
              <a:rPr lang="ru-RU" sz="14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обучающихся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cxnSp>
        <p:nvCxnSpPr>
          <p:cNvPr id="11" name="Прямая соединительная линия 6">
            <a:extLst>
              <a:ext uri="{FF2B5EF4-FFF2-40B4-BE49-F238E27FC236}">
                <a16:creationId xmlns:a16="http://schemas.microsoft.com/office/drawing/2014/main" id="{A2DE3EBA-CE17-8C13-1B53-40DCBA4B7C63}"/>
              </a:ext>
            </a:extLst>
          </p:cNvPr>
          <p:cNvCxnSpPr>
            <a:cxnSpLocks/>
          </p:cNvCxnSpPr>
          <p:nvPr/>
        </p:nvCxnSpPr>
        <p:spPr bwMode="auto">
          <a:xfrm>
            <a:off x="3266433" y="1069941"/>
            <a:ext cx="0" cy="3321828"/>
          </a:xfrm>
          <a:prstGeom prst="straightConnector1">
            <a:avLst/>
          </a:prstGeom>
          <a:ln w="57150">
            <a:solidFill>
              <a:srgbClr val="566A88"/>
            </a:solidFill>
          </a:ln>
        </p:spPr>
      </p:cxn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67FDCFB-7C50-1FC9-25C5-08C785B417F5}"/>
              </a:ext>
            </a:extLst>
          </p:cNvPr>
          <p:cNvGrpSpPr/>
          <p:nvPr/>
        </p:nvGrpSpPr>
        <p:grpSpPr>
          <a:xfrm>
            <a:off x="7122903" y="1081570"/>
            <a:ext cx="4822257" cy="3548388"/>
            <a:chOff x="7122903" y="1081570"/>
            <a:chExt cx="4822257" cy="3548388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D732FD66-523B-20C7-58A1-D3FEDA2454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704" t="17453" r="5" b="2122"/>
            <a:stretch/>
          </p:blipFill>
          <p:spPr bwMode="auto">
            <a:xfrm>
              <a:off x="7122903" y="1081570"/>
              <a:ext cx="4822257" cy="3548388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02DF130C-2389-099E-27DB-D8555F4C2116}"/>
                </a:ext>
              </a:extLst>
            </p:cNvPr>
            <p:cNvSpPr/>
            <p:nvPr/>
          </p:nvSpPr>
          <p:spPr>
            <a:xfrm>
              <a:off x="7548582" y="2764386"/>
              <a:ext cx="416560" cy="495300"/>
            </a:xfrm>
            <a:prstGeom prst="rect">
              <a:avLst/>
            </a:prstGeom>
            <a:solidFill>
              <a:srgbClr val="0B0C1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7122338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105B126F-C43B-7CC6-7C01-AF9CBCB8E167}"/>
              </a:ext>
            </a:extLst>
          </p:cNvPr>
          <p:cNvSpPr/>
          <p:nvPr/>
        </p:nvSpPr>
        <p:spPr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88" name="TextBox 65"/>
          <p:cNvSpPr/>
          <p:nvPr/>
        </p:nvSpPr>
        <p:spPr>
          <a:xfrm>
            <a:off x="550800" y="212400"/>
            <a:ext cx="114984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ЕДИНЫЙ ГОСУДАРСТВЕННЫЙ ЭКЗАМЕН - 2026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96" name="Прямоугольник 71"/>
          <p:cNvSpPr/>
          <p:nvPr/>
        </p:nvSpPr>
        <p:spPr>
          <a:xfrm>
            <a:off x="0" y="6351120"/>
            <a:ext cx="12191040" cy="5155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97" name="Текст 53"/>
          <p:cNvSpPr/>
          <p:nvPr/>
        </p:nvSpPr>
        <p:spPr>
          <a:xfrm>
            <a:off x="11550600" y="6505560"/>
            <a:ext cx="441000" cy="35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FFDA9203-D94A-48B3-8B03-3DA7F41BC785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18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98" name="Текст 54"/>
          <p:cNvSpPr/>
          <p:nvPr/>
        </p:nvSpPr>
        <p:spPr>
          <a:xfrm>
            <a:off x="697680" y="6425280"/>
            <a:ext cx="3246840" cy="39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1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2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Прямоугольник 66">
            <a:extLst>
              <a:ext uri="{FF2B5EF4-FFF2-40B4-BE49-F238E27FC236}">
                <a16:creationId xmlns:a16="http://schemas.microsoft.com/office/drawing/2014/main" id="{82C08B93-B954-5F96-3847-4F2310FB2471}"/>
              </a:ext>
            </a:extLst>
          </p:cNvPr>
          <p:cNvSpPr/>
          <p:nvPr/>
        </p:nvSpPr>
        <p:spPr>
          <a:xfrm>
            <a:off x="2964908" y="918201"/>
            <a:ext cx="3293177" cy="614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2000" dirty="0">
                <a:solidFill>
                  <a:srgbClr val="6198E7"/>
                </a:solidFill>
                <a:latin typeface="PermianSansTypeface"/>
              </a:rPr>
              <a:t>9 425 </a:t>
            </a: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выпускников текущего года</a:t>
            </a:r>
            <a:endParaRPr lang="ru-RU" sz="1400" b="0" u="none" strike="noStrike" dirty="0">
              <a:solidFill>
                <a:schemeClr val="dk1"/>
              </a:solidFill>
              <a:uFillTx/>
              <a:latin typeface="PermianSansTypeface"/>
              <a:ea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4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2025 год – </a:t>
            </a:r>
            <a:r>
              <a:rPr lang="ru-RU" sz="14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9 095 </a:t>
            </a:r>
            <a:r>
              <a:rPr lang="ru-RU" sz="14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участник</a:t>
            </a: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ов</a:t>
            </a:r>
            <a:endParaRPr lang="ru-RU" sz="14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TextBox 21">
            <a:extLst>
              <a:ext uri="{FF2B5EF4-FFF2-40B4-BE49-F238E27FC236}">
                <a16:creationId xmlns:a16="http://schemas.microsoft.com/office/drawing/2014/main" id="{DCAA8AD0-CA59-6E06-BDDF-C701186C636F}"/>
              </a:ext>
            </a:extLst>
          </p:cNvPr>
          <p:cNvSpPr/>
          <p:nvPr/>
        </p:nvSpPr>
        <p:spPr bwMode="auto">
          <a:xfrm>
            <a:off x="1909567" y="5828010"/>
            <a:ext cx="9947103" cy="337100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ru-RU" sz="1600" dirty="0">
                <a:latin typeface="PermianSansTypeface"/>
              </a:rPr>
              <a:t>С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охранить долю выбравших ЕГЭ по приоритетным предметам не ниже уровня РФ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94DE1F8-151E-6A26-8273-E62932F0D091}"/>
              </a:ext>
            </a:extLst>
          </p:cNvPr>
          <p:cNvSpPr/>
          <p:nvPr/>
        </p:nvSpPr>
        <p:spPr bwMode="auto">
          <a:xfrm>
            <a:off x="660298" y="5828010"/>
            <a:ext cx="1249269" cy="335372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ЗАДАЧА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5B9DD123-5F7B-2FDD-0498-3321DD2E15A0}"/>
              </a:ext>
            </a:extLst>
          </p:cNvPr>
          <p:cNvSpPr/>
          <p:nvPr/>
        </p:nvSpPr>
        <p:spPr bwMode="auto">
          <a:xfrm>
            <a:off x="474075" y="955488"/>
            <a:ext cx="2472769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  <a:defRPr/>
            </a:pP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10 224</a:t>
            </a:r>
            <a:br>
              <a:rPr lang="ru-RU" dirty="0"/>
            </a:br>
            <a:r>
              <a:rPr lang="ru-RU" sz="14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участника ЕГЭ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40C3CA12-750A-8D7B-C88E-C7A89C7B4C93}"/>
              </a:ext>
            </a:extLst>
          </p:cNvPr>
          <p:cNvSpPr/>
          <p:nvPr/>
        </p:nvSpPr>
        <p:spPr bwMode="auto">
          <a:xfrm>
            <a:off x="474075" y="1817347"/>
            <a:ext cx="2257499" cy="81043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199"/>
              </a:spcBef>
              <a:tabLst>
                <a:tab pos="0" algn="l"/>
              </a:tabLst>
              <a:defRPr/>
            </a:pP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17%</a:t>
            </a:r>
            <a:br>
              <a:rPr sz="1800" dirty="0"/>
            </a:br>
            <a:r>
              <a:rPr lang="ru-RU" sz="1800" dirty="0"/>
              <a:t> </a:t>
            </a:r>
            <a:r>
              <a:rPr lang="ru-RU" sz="1400" b="0" u="none" strike="noStrike" dirty="0" err="1">
                <a:solidFill>
                  <a:srgbClr val="000000"/>
                </a:solidFill>
                <a:latin typeface="PermianSansTypeface"/>
                <a:ea typeface="Arial"/>
              </a:rPr>
              <a:t>высокобалльных</a:t>
            </a:r>
            <a:r>
              <a:rPr lang="ru-RU" sz="14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работ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0" name="Прямоугольник 23">
            <a:extLst>
              <a:ext uri="{FF2B5EF4-FFF2-40B4-BE49-F238E27FC236}">
                <a16:creationId xmlns:a16="http://schemas.microsoft.com/office/drawing/2014/main" id="{3E55658B-A872-6F39-9DAE-72F2903F281C}"/>
              </a:ext>
            </a:extLst>
          </p:cNvPr>
          <p:cNvSpPr/>
          <p:nvPr/>
        </p:nvSpPr>
        <p:spPr bwMode="auto">
          <a:xfrm>
            <a:off x="527863" y="2690770"/>
            <a:ext cx="2166480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80000"/>
              </a:lnSpc>
              <a:tabLst>
                <a:tab pos="0" algn="l"/>
              </a:tabLst>
              <a:defRPr/>
            </a:pP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8</a:t>
            </a:r>
            <a:br>
              <a:rPr sz="4000" dirty="0"/>
            </a:br>
            <a:r>
              <a:rPr lang="ru-RU" sz="1400" b="0" u="none" strike="noStrike" dirty="0" err="1">
                <a:solidFill>
                  <a:srgbClr val="000000"/>
                </a:solidFill>
                <a:latin typeface="PermianSansTypeface"/>
                <a:ea typeface="Arial"/>
              </a:rPr>
              <a:t>мультистобалльников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98BB692-35AC-9B70-F090-04B59C9559A4}"/>
              </a:ext>
            </a:extLst>
          </p:cNvPr>
          <p:cNvSpPr/>
          <p:nvPr/>
        </p:nvSpPr>
        <p:spPr>
          <a:xfrm>
            <a:off x="2944998" y="2634704"/>
            <a:ext cx="1622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0">
              <a:spcAft>
                <a:spcPts val="1199"/>
              </a:spcAft>
            </a:pP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2025 год – </a:t>
            </a:r>
            <a:r>
              <a:rPr lang="ru-RU" sz="1400" dirty="0">
                <a:solidFill>
                  <a:srgbClr val="6198E7"/>
                </a:solidFill>
                <a:latin typeface="PermianSansTypeface"/>
              </a:rPr>
              <a:t>2 </a:t>
            </a: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чел.</a:t>
            </a:r>
            <a:endParaRPr lang="ru-RU" sz="14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6B4E2E1-3B15-CBE3-FD56-D1A9DDD4AE63}"/>
              </a:ext>
            </a:extLst>
          </p:cNvPr>
          <p:cNvSpPr/>
          <p:nvPr/>
        </p:nvSpPr>
        <p:spPr>
          <a:xfrm>
            <a:off x="2944998" y="1756281"/>
            <a:ext cx="16270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0">
              <a:spcAft>
                <a:spcPts val="1199"/>
              </a:spcAft>
            </a:pP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2025 год – </a:t>
            </a:r>
            <a:r>
              <a:rPr lang="ru-RU" sz="1400" dirty="0">
                <a:solidFill>
                  <a:srgbClr val="6198E7"/>
                </a:solidFill>
                <a:latin typeface="PermianSansTypeface"/>
              </a:rPr>
              <a:t>12,2%</a:t>
            </a:r>
            <a:endParaRPr lang="ru-RU" sz="14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3" name="Прямоугольник 23">
            <a:extLst>
              <a:ext uri="{FF2B5EF4-FFF2-40B4-BE49-F238E27FC236}">
                <a16:creationId xmlns:a16="http://schemas.microsoft.com/office/drawing/2014/main" id="{59DCFCCD-0008-CDF3-39CB-7776A2A87772}"/>
              </a:ext>
            </a:extLst>
          </p:cNvPr>
          <p:cNvSpPr/>
          <p:nvPr/>
        </p:nvSpPr>
        <p:spPr bwMode="auto">
          <a:xfrm>
            <a:off x="536826" y="3512179"/>
            <a:ext cx="2472769" cy="1103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80000"/>
              </a:lnSpc>
              <a:tabLst>
                <a:tab pos="0" algn="l"/>
              </a:tabLst>
              <a:defRPr/>
            </a:pP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68,1%</a:t>
            </a:r>
            <a:br>
              <a:rPr sz="4000" dirty="0"/>
            </a:br>
            <a:r>
              <a:rPr lang="ru-RU" sz="14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выпускников выбирают приоритетные предметы для сдачи ЕГЭ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443596E-9C7F-FFB8-5289-52CC22D59731}"/>
              </a:ext>
            </a:extLst>
          </p:cNvPr>
          <p:cNvSpPr/>
          <p:nvPr/>
        </p:nvSpPr>
        <p:spPr>
          <a:xfrm>
            <a:off x="2924351" y="3494346"/>
            <a:ext cx="34743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>
              <a:spcAft>
                <a:spcPts val="1199"/>
              </a:spcAft>
            </a:pP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2025 год – </a:t>
            </a:r>
            <a:r>
              <a:rPr lang="ru-RU" sz="1400" dirty="0">
                <a:solidFill>
                  <a:srgbClr val="6198E7"/>
                </a:solidFill>
                <a:latin typeface="PermianSansTypeface"/>
              </a:rPr>
              <a:t>66,8%</a:t>
            </a:r>
            <a:br>
              <a:rPr lang="ru-RU" sz="1400" b="1" dirty="0">
                <a:solidFill>
                  <a:srgbClr val="6198E7"/>
                </a:solidFill>
                <a:latin typeface="PermianSansTypeface"/>
              </a:rPr>
            </a:br>
            <a:r>
              <a:rPr lang="ru-RU" sz="1400" dirty="0">
                <a:latin typeface="PermianSansTypeface"/>
              </a:rPr>
              <a:t>физика, химия, информатика, математика профильная, биология</a:t>
            </a:r>
            <a:endParaRPr lang="ru-RU" sz="1400" dirty="0">
              <a:latin typeface="Open Sans"/>
            </a:endParaRPr>
          </a:p>
        </p:txBody>
      </p:sp>
      <p:sp>
        <p:nvSpPr>
          <p:cNvPr id="15" name="Прямоугольник 23">
            <a:extLst>
              <a:ext uri="{FF2B5EF4-FFF2-40B4-BE49-F238E27FC236}">
                <a16:creationId xmlns:a16="http://schemas.microsoft.com/office/drawing/2014/main" id="{DFDF3B70-6B8B-50AE-01EC-6EAA92FC44CE}"/>
              </a:ext>
            </a:extLst>
          </p:cNvPr>
          <p:cNvSpPr/>
          <p:nvPr/>
        </p:nvSpPr>
        <p:spPr bwMode="auto">
          <a:xfrm>
            <a:off x="536827" y="4694322"/>
            <a:ext cx="2472769" cy="93104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80000"/>
              </a:lnSpc>
              <a:tabLst>
                <a:tab pos="0" algn="l"/>
              </a:tabLst>
              <a:defRPr/>
            </a:pP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PermianSansTypeface"/>
              </a:rPr>
              <a:t>36,3%</a:t>
            </a:r>
            <a:br>
              <a:rPr sz="4000" dirty="0"/>
            </a:br>
            <a:r>
              <a:rPr lang="ru-RU" sz="14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доля экзаменов по приоритетным предметам</a:t>
            </a:r>
            <a:endParaRPr lang="ru-RU"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55D4B1E-95A8-2389-AD68-3B5EE8B63C88}"/>
              </a:ext>
            </a:extLst>
          </p:cNvPr>
          <p:cNvSpPr/>
          <p:nvPr/>
        </p:nvSpPr>
        <p:spPr>
          <a:xfrm>
            <a:off x="2927068" y="4615924"/>
            <a:ext cx="34743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">
              <a:spcAft>
                <a:spcPts val="1199"/>
              </a:spcAft>
            </a:pP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2025 год – </a:t>
            </a:r>
            <a:r>
              <a:rPr lang="ru-RU" sz="1400" b="1" dirty="0">
                <a:solidFill>
                  <a:srgbClr val="6198E7"/>
                </a:solidFill>
                <a:latin typeface="PermianSansTypeface"/>
              </a:rPr>
              <a:t> </a:t>
            </a:r>
            <a:r>
              <a:rPr lang="ru-RU" sz="1400" dirty="0">
                <a:solidFill>
                  <a:srgbClr val="6198E7"/>
                </a:solidFill>
                <a:latin typeface="PermianSansTypeface"/>
              </a:rPr>
              <a:t>35,8%</a:t>
            </a:r>
            <a:br>
              <a:rPr lang="ru-RU" sz="1400" b="1" dirty="0">
                <a:solidFill>
                  <a:srgbClr val="6198E7"/>
                </a:solidFill>
                <a:latin typeface="PermianSansTypeface"/>
              </a:rPr>
            </a:br>
            <a:r>
              <a:rPr lang="ru-RU" sz="1400" dirty="0">
                <a:latin typeface="PermianSansTypeface"/>
              </a:rPr>
              <a:t>физика, химия, информатика, математика профильная, биология</a:t>
            </a:r>
            <a:endParaRPr lang="ru-RU" sz="1400" dirty="0">
              <a:latin typeface="Open Sans"/>
            </a:endParaRPr>
          </a:p>
        </p:txBody>
      </p:sp>
      <p:pic>
        <p:nvPicPr>
          <p:cNvPr id="18" name="Picture 2" descr="Picture background">
            <a:extLst>
              <a:ext uri="{FF2B5EF4-FFF2-40B4-BE49-F238E27FC236}">
                <a16:creationId xmlns:a16="http://schemas.microsoft.com/office/drawing/2014/main" id="{4BF21563-019F-2441-B42F-CB5CBA8B4B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13879"/>
          <a:stretch/>
        </p:blipFill>
        <p:spPr bwMode="auto">
          <a:xfrm>
            <a:off x="6437168" y="1046075"/>
            <a:ext cx="5419503" cy="35397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5025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D3F1A-6DB4-3425-388A-D62E1E22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C8EB5E-D6AD-2D60-8875-7A0B4DABEBE2}"/>
              </a:ext>
            </a:extLst>
          </p:cNvPr>
          <p:cNvSpPr/>
          <p:nvPr/>
        </p:nvSpPr>
        <p:spPr>
          <a:xfrm>
            <a:off x="0" y="0"/>
            <a:ext cx="12192000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ermianSansTypeface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11755C-F282-BAD0-9018-D1FABC94FA6C}"/>
              </a:ext>
            </a:extLst>
          </p:cNvPr>
          <p:cNvSpPr txBox="1"/>
          <p:nvPr/>
        </p:nvSpPr>
        <p:spPr>
          <a:xfrm>
            <a:off x="550800" y="212400"/>
            <a:ext cx="11189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ЕДИНЫЙ ГОСУДАРСТВЕННЫЙ ЭКЗАМЕН - 2026</a:t>
            </a:r>
          </a:p>
        </p:txBody>
      </p:sp>
      <p:sp>
        <p:nvSpPr>
          <p:cNvPr id="22" name="TextBox 21"/>
          <p:cNvSpPr txBox="1"/>
          <p:nvPr/>
        </p:nvSpPr>
        <p:spPr bwMode="auto">
          <a:xfrm>
            <a:off x="630431" y="3502700"/>
            <a:ext cx="562372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1600" b="1" dirty="0" err="1">
                <a:latin typeface="PermianSansTypeface" pitchFamily="50" charset="0"/>
              </a:rPr>
              <a:t>Высокобалльники</a:t>
            </a:r>
            <a:r>
              <a:rPr lang="ru-RU" sz="1600" b="1" dirty="0">
                <a:latin typeface="PermianSansTypeface" pitchFamily="50" charset="0"/>
              </a:rPr>
              <a:t> по приоритетным предметам</a:t>
            </a:r>
            <a:br>
              <a:rPr lang="ru-RU" sz="1600" b="1" dirty="0">
                <a:latin typeface="PermianSansTypeface" pitchFamily="50" charset="0"/>
              </a:rPr>
            </a:br>
            <a:r>
              <a:rPr lang="ru-RU" sz="1600" b="1" dirty="0">
                <a:latin typeface="PermianSansTypeface" pitchFamily="50" charset="0"/>
              </a:rPr>
              <a:t>(от 81 до 100 баллов):</a:t>
            </a:r>
          </a:p>
          <a:p>
            <a:pPr indent="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PermianSansTypeface" pitchFamily="50" charset="0"/>
              </a:rPr>
              <a:t>Физика: 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382</a:t>
            </a:r>
            <a:r>
              <a:rPr lang="ru-RU" sz="1600" dirty="0">
                <a:latin typeface="PermianSansTypeface" pitchFamily="50" charset="0"/>
              </a:rPr>
              <a:t> чел. (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24,4%</a:t>
            </a:r>
            <a:r>
              <a:rPr lang="ru-RU" sz="1600" dirty="0">
                <a:latin typeface="PermianSansTypeface" pitchFamily="50" charset="0"/>
              </a:rPr>
              <a:t>) (+10,5%)</a:t>
            </a:r>
            <a:endParaRPr sz="1600" dirty="0">
              <a:latin typeface="PermianSansTypeface" pitchFamily="50" charset="0"/>
            </a:endParaRPr>
          </a:p>
          <a:p>
            <a:pPr indent="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PermianSansTypeface" pitchFamily="50" charset="0"/>
              </a:rPr>
              <a:t>Химия: 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245 </a:t>
            </a:r>
            <a:r>
              <a:rPr lang="ru-RU" sz="1600" dirty="0">
                <a:latin typeface="PermianSansTypeface" pitchFamily="50" charset="0"/>
              </a:rPr>
              <a:t>чел. (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19,6%</a:t>
            </a:r>
            <a:r>
              <a:rPr lang="ru-RU" sz="1600" dirty="0">
                <a:latin typeface="PermianSansTypeface" pitchFamily="50" charset="0"/>
              </a:rPr>
              <a:t>) (-1,6%)</a:t>
            </a:r>
            <a:endParaRPr sz="1600" dirty="0">
              <a:latin typeface="PermianSansTypeface" pitchFamily="50" charset="0"/>
            </a:endParaRPr>
          </a:p>
          <a:p>
            <a:pPr indent="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PermianSansTypeface" pitchFamily="50" charset="0"/>
              </a:rPr>
              <a:t>Информатика: 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423 </a:t>
            </a:r>
            <a:r>
              <a:rPr lang="ru-RU" sz="1600" dirty="0">
                <a:latin typeface="PermianSansTypeface" pitchFamily="50" charset="0"/>
              </a:rPr>
              <a:t>чел. (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20,9%</a:t>
            </a:r>
            <a:r>
              <a:rPr lang="ru-RU" sz="1600" dirty="0">
                <a:latin typeface="PermianSansTypeface" pitchFamily="50" charset="0"/>
              </a:rPr>
              <a:t>) (+5,3%)</a:t>
            </a:r>
            <a:endParaRPr sz="1600" dirty="0">
              <a:latin typeface="PermianSansTypeface" pitchFamily="50" charset="0"/>
            </a:endParaRPr>
          </a:p>
          <a:p>
            <a:pPr indent="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PermianSansTypeface" pitchFamily="50" charset="0"/>
              </a:rPr>
              <a:t>Математика профильная: 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1343 </a:t>
            </a:r>
            <a:r>
              <a:rPr lang="ru-RU" sz="1600" dirty="0">
                <a:latin typeface="PermianSansTypeface" pitchFamily="50" charset="0"/>
              </a:rPr>
              <a:t>чел. (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26,1%</a:t>
            </a:r>
            <a:r>
              <a:rPr lang="ru-RU" sz="1600" dirty="0">
                <a:latin typeface="PermianSansTypeface" pitchFamily="50" charset="0"/>
              </a:rPr>
              <a:t>) (+11,6%)</a:t>
            </a:r>
            <a:endParaRPr sz="1600" dirty="0">
              <a:latin typeface="PermianSansTypeface" pitchFamily="50" charset="0"/>
            </a:endParaRPr>
          </a:p>
          <a:p>
            <a:pPr indent="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PermianSansTypeface" pitchFamily="50" charset="0"/>
              </a:rPr>
              <a:t>Биология: 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186 </a:t>
            </a:r>
            <a:r>
              <a:rPr lang="ru-RU" sz="1600" dirty="0">
                <a:latin typeface="PermianSansTypeface" pitchFamily="50" charset="0"/>
              </a:rPr>
              <a:t>чел. (</a:t>
            </a: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12,7%</a:t>
            </a:r>
            <a:r>
              <a:rPr lang="ru-RU" sz="1600" dirty="0">
                <a:latin typeface="PermianSansTypeface" pitchFamily="50" charset="0"/>
              </a:rPr>
              <a:t>) (+5,8%)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4458C43-319C-D25A-5370-CE841B11FC36}"/>
              </a:ext>
            </a:extLst>
          </p:cNvPr>
          <p:cNvSpPr/>
          <p:nvPr/>
        </p:nvSpPr>
        <p:spPr>
          <a:xfrm>
            <a:off x="6522841" y="1137356"/>
            <a:ext cx="5292641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6000" lvl="0">
              <a:spcAft>
                <a:spcPts val="1200"/>
              </a:spcAft>
            </a:pPr>
            <a:r>
              <a:rPr lang="ru-RU" sz="16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Новое: </a:t>
            </a:r>
            <a:r>
              <a:rPr lang="ru-RU" sz="1600" dirty="0">
                <a:latin typeface="PermianSansTypeface" pitchFamily="50" charset="0"/>
              </a:rPr>
              <a:t>в 2027 году – переход</a:t>
            </a:r>
            <a:r>
              <a:rPr lang="en-US" sz="1600" dirty="0">
                <a:latin typeface="PermianSansTypeface" pitchFamily="50" charset="0"/>
              </a:rPr>
              <a:t> </a:t>
            </a:r>
            <a:r>
              <a:rPr lang="ru-RU" sz="1600" dirty="0">
                <a:latin typeface="PermianSansTypeface" pitchFamily="50" charset="0"/>
              </a:rPr>
              <a:t>пунктов проведения экзаменов на единую цифровую платформу РФ «</a:t>
            </a:r>
            <a:r>
              <a:rPr lang="ru-RU" sz="1600" dirty="0" err="1">
                <a:latin typeface="PermianSansTypeface" pitchFamily="50" charset="0"/>
              </a:rPr>
              <a:t>ГосТех</a:t>
            </a:r>
            <a:r>
              <a:rPr lang="ru-RU" sz="1600" dirty="0">
                <a:latin typeface="PermianSansTypeface" pitchFamily="50" charset="0"/>
              </a:rPr>
              <a:t>» с использованием отечественных операционных систем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4458C43-319C-D25A-5370-CE841B11FC36}"/>
              </a:ext>
            </a:extLst>
          </p:cNvPr>
          <p:cNvSpPr/>
          <p:nvPr/>
        </p:nvSpPr>
        <p:spPr>
          <a:xfrm>
            <a:off x="6522841" y="4555403"/>
            <a:ext cx="5163237" cy="1477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6000" lvl="0">
              <a:spcAft>
                <a:spcPts val="1200"/>
              </a:spcAft>
            </a:pPr>
            <a:r>
              <a:rPr lang="ru-RU" sz="1600" dirty="0">
                <a:latin typeface="PermianSansTypeface" pitchFamily="50" charset="0"/>
              </a:rPr>
              <a:t>Благодарим педагогов, принявших участие</a:t>
            </a:r>
            <a:br>
              <a:rPr lang="en-US" sz="1600" dirty="0">
                <a:latin typeface="PermianSansTypeface" pitchFamily="50" charset="0"/>
              </a:rPr>
            </a:br>
            <a:r>
              <a:rPr lang="ru-RU" sz="1600" dirty="0">
                <a:latin typeface="PermianSansTypeface" pitchFamily="50" charset="0"/>
              </a:rPr>
              <a:t>в проведении ГИА в пунктах проведения экзаменов!</a:t>
            </a:r>
          </a:p>
          <a:p>
            <a:pPr marL="36000" lvl="0">
              <a:spcAft>
                <a:spcPts val="1200"/>
              </a:spcAft>
            </a:pPr>
            <a:r>
              <a:rPr lang="ru-RU" sz="1600" b="1" dirty="0">
                <a:solidFill>
                  <a:srgbClr val="6198E7"/>
                </a:solidFill>
                <a:latin typeface="PermianSansTypeface" pitchFamily="50" charset="0"/>
              </a:rPr>
              <a:t>Увеличение размера компенсации </a:t>
            </a:r>
            <a:r>
              <a:rPr lang="ru-RU" sz="1600" dirty="0">
                <a:latin typeface="PermianSansTypeface" pitchFamily="50" charset="0"/>
              </a:rPr>
              <a:t>работникам</a:t>
            </a:r>
            <a:br>
              <a:rPr lang="en-US" sz="1600" dirty="0">
                <a:latin typeface="PermianSansTypeface" pitchFamily="50" charset="0"/>
              </a:rPr>
            </a:br>
            <a:r>
              <a:rPr lang="ru-RU" sz="1600" dirty="0">
                <a:latin typeface="PermianSansTypeface" pitchFamily="50" charset="0"/>
              </a:rPr>
              <a:t>за работу </a:t>
            </a:r>
            <a:r>
              <a:rPr lang="en-US" sz="1600" dirty="0">
                <a:latin typeface="PermianSansTypeface" pitchFamily="50" charset="0"/>
              </a:rPr>
              <a:t> </a:t>
            </a:r>
            <a:r>
              <a:rPr lang="ru-RU" sz="1600" dirty="0">
                <a:latin typeface="PermianSansTypeface" pitchFamily="50" charset="0"/>
              </a:rPr>
              <a:t>по проведению ГИА в 2026 году</a:t>
            </a:r>
          </a:p>
        </p:txBody>
      </p:sp>
      <p:sp>
        <p:nvSpPr>
          <p:cNvPr id="18" name="TextBox 66"/>
          <p:cNvSpPr/>
          <p:nvPr/>
        </p:nvSpPr>
        <p:spPr>
          <a:xfrm>
            <a:off x="630431" y="1077753"/>
            <a:ext cx="5787622" cy="21068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Выбор приоритетных предметов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marL="285750" indent="-285750" defTabSz="914400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Физика: 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  <a:ea typeface="Arial"/>
              </a:rPr>
              <a:t>1 565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чел. (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  <a:ea typeface="Arial"/>
              </a:rPr>
              <a:t>16,6</a:t>
            </a:r>
            <a:r>
              <a:rPr lang="ru-RU" sz="1600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%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) (+</a:t>
            </a:r>
            <a:r>
              <a:rPr lang="ru-RU" sz="1600" dirty="0">
                <a:solidFill>
                  <a:schemeClr val="dk1"/>
                </a:solidFill>
                <a:latin typeface="PermianSansTypeface"/>
                <a:ea typeface="Arial"/>
              </a:rPr>
              <a:t>1,6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%)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marL="285750" indent="-285750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Химия: 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1 252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 чел. (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13,3%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) (+1,1%)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marL="285750" indent="-285750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Информатика: 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2 028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чел. (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21,5%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) </a:t>
            </a:r>
            <a:r>
              <a:rPr lang="ru-RU" sz="1600" dirty="0">
                <a:latin typeface="PermianSansTypeface"/>
              </a:rPr>
              <a:t>(-1,9%)</a:t>
            </a:r>
            <a:endParaRPr lang="ru-RU" sz="1600" b="1" dirty="0">
              <a:latin typeface="PermianSansTypeface"/>
            </a:endParaRPr>
          </a:p>
          <a:p>
            <a:pPr marL="285750" indent="-285750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Математика профильная: 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5 177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 чел. (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54,9%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) (+0,8%)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marL="285750" indent="-285750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Биология: 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1 470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 чел. (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</a:rPr>
              <a:t>15,6%</a:t>
            </a: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) </a:t>
            </a:r>
            <a:r>
              <a:rPr lang="ru-RU" sz="1600" dirty="0">
                <a:latin typeface="PermianSansTypeface"/>
              </a:rPr>
              <a:t>(-0,2%)</a:t>
            </a:r>
            <a:endParaRPr lang="ru-RU" sz="1600" b="0" u="none" strike="noStrike" dirty="0">
              <a:uFillTx/>
              <a:latin typeface="Open Sans"/>
            </a:endParaRPr>
          </a:p>
        </p:txBody>
      </p:sp>
      <p:sp>
        <p:nvSpPr>
          <p:cNvPr id="20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1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4EFA0DDD-A385-45B6-A50F-AD3AE23F116A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19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3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5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5255" y="2228887"/>
            <a:ext cx="3910345" cy="2288598"/>
          </a:xfrm>
          <a:prstGeom prst="rect">
            <a:avLst/>
          </a:prstGeom>
        </p:spPr>
      </p:pic>
      <p:pic>
        <p:nvPicPr>
          <p:cNvPr id="14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823710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7"/>
          <p:cNvSpPr/>
          <p:nvPr/>
        </p:nvSpPr>
        <p:spPr>
          <a:xfrm>
            <a:off x="-5760" y="-18720"/>
            <a:ext cx="12195360" cy="81360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5" name="TextBox 16"/>
          <p:cNvSpPr/>
          <p:nvPr/>
        </p:nvSpPr>
        <p:spPr>
          <a:xfrm>
            <a:off x="550800" y="212400"/>
            <a:ext cx="1119204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СОДЕРЖАНИЕ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7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r>
              <a:rPr lang="ru-RU" sz="11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</a:t>
            </a:r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8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0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976792"/>
              </p:ext>
            </p:extLst>
          </p:nvPr>
        </p:nvGraphicFramePr>
        <p:xfrm>
          <a:off x="574948" y="1240671"/>
          <a:ext cx="10975652" cy="3708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1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2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1.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u="none" strike="noStrike" dirty="0">
                          <a:solidFill>
                            <a:schemeClr val="tx1"/>
                          </a:solidFill>
                          <a:uFillTx/>
                          <a:latin typeface="PermianSansTypeface" panose="02000000000000000000" pitchFamily="50" charset="0"/>
                          <a:ea typeface="+mn-ea"/>
                        </a:rPr>
                        <a:t>ПЕРМСКИЙ КРАЙ В ФЕДЕРАЛЬНОЙ ПОВЕСТКЕ</a:t>
                      </a:r>
                      <a:endParaRPr lang="ru-RU" sz="1800" b="0" u="none" strike="noStrike" dirty="0">
                        <a:solidFill>
                          <a:schemeClr val="tx1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</a:t>
                      </a: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2.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</a:rPr>
                        <a:t>СРЕДНЕЕ ПРОФЕССИОНАЛЬНОЕ ОБРАЗОВАНИЕ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4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3.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</a:rPr>
                        <a:t>ВЫСШЕЕ ОБРАЗОВАНИЕ И НАУКА</a:t>
                      </a:r>
                      <a:endParaRPr lang="ru-RU" sz="1800" b="0" u="none" strike="noStrike" dirty="0">
                        <a:solidFill>
                          <a:schemeClr val="tx1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11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4.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</a:rPr>
                        <a:t>ОБЩЕЕ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</a:rPr>
                        <a:t> ОБРАЗОВАНИЕ. ОЛИМПИАДЫ</a:t>
                      </a:r>
                      <a:endParaRPr lang="ru-RU" sz="1800" b="0" u="none" strike="noStrike" dirty="0">
                        <a:solidFill>
                          <a:schemeClr val="tx1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16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5.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</a:rPr>
                        <a:t>РАЗВИТИЕ ИНФРАСТРУКТУРЫ</a:t>
                      </a:r>
                      <a:endParaRPr lang="ru-RU" sz="1800" b="0" u="none" strike="noStrike" dirty="0">
                        <a:solidFill>
                          <a:schemeClr val="tx1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32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6.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</a:rPr>
                        <a:t>ЦИФРОВАЯ ОБРАЗОВАТЕЛЬНАЯ СРЕДА</a:t>
                      </a:r>
                      <a:endParaRPr lang="ru-RU" sz="1800" b="0" u="none" strike="noStrike" dirty="0">
                        <a:solidFill>
                          <a:schemeClr val="tx1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solidFill>
                            <a:srgbClr val="0E111A"/>
                          </a:solidFill>
                        </a:rPr>
                        <a:t>45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7.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</a:rPr>
                        <a:t>ПЕДАГОГИЧЕСКИЕ КАДРЫ</a:t>
                      </a:r>
                      <a:endParaRPr lang="ru-RU" sz="1800" b="0" u="none" strike="noStrike" dirty="0">
                        <a:solidFill>
                          <a:schemeClr val="tx1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solidFill>
                            <a:srgbClr val="0E111A"/>
                          </a:solidFill>
                        </a:rPr>
                        <a:t>48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8.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</a:rPr>
                        <a:t>ДОШКОЛЬНОЕ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</a:rPr>
                        <a:t> ОБРАЗОВАНИЕ</a:t>
                      </a:r>
                      <a:endParaRPr lang="ru-RU" b="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solidFill>
                            <a:srgbClr val="0E111A"/>
                          </a:solidFill>
                        </a:rPr>
                        <a:t>52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9.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PermianSansTypeface"/>
                        </a:rPr>
                        <a:t>ВОСПИТАНИЕ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solidFill>
                            <a:srgbClr val="0E111A"/>
                          </a:solidFill>
                        </a:rPr>
                        <a:t>55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PermianSansTypeface" panose="02000000000000000000" pitchFamily="50" charset="0"/>
                        </a:rPr>
                        <a:t>10.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PermianSansTypeface"/>
                        </a:rPr>
                        <a:t>ДОПОЛНИТЕЛЬНОЕ ОБРАЗОВАНИЕ. </a:t>
                      </a:r>
                      <a:r>
                        <a:rPr lang="ru-RU" sz="1800" b="0" u="none" strike="noStrike" dirty="0">
                          <a:solidFill>
                            <a:schemeClr val="tx1"/>
                          </a:solidFill>
                          <a:uFillTx/>
                          <a:latin typeface="PermianSansTypeface"/>
                        </a:rPr>
                        <a:t>ОТДЫХ И ОЗДОРОВЛЕНИЕ</a:t>
                      </a:r>
                      <a:endParaRPr lang="ru-RU" sz="1800" b="0" u="none" strike="noStrike" dirty="0">
                        <a:solidFill>
                          <a:schemeClr val="tx1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59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11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86991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D3F1A-6DB4-3425-388A-D62E1E22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C8EB5E-D6AD-2D60-8875-7A0B4DABEBE2}"/>
              </a:ext>
            </a:extLst>
          </p:cNvPr>
          <p:cNvSpPr/>
          <p:nvPr/>
        </p:nvSpPr>
        <p:spPr>
          <a:xfrm>
            <a:off x="0" y="0"/>
            <a:ext cx="12192000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ermianSansTypeface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11755C-F282-BAD0-9018-D1FABC94FA6C}"/>
              </a:ext>
            </a:extLst>
          </p:cNvPr>
          <p:cNvSpPr txBox="1"/>
          <p:nvPr/>
        </p:nvSpPr>
        <p:spPr>
          <a:xfrm>
            <a:off x="550800" y="212400"/>
            <a:ext cx="11499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СРЕДНИЕ БАЛЛЫ ЕГЭ ПО ПЕРМСКОМУ КРАЮ И РОССИЙСКОЙ ФЕДЕРАЦИИ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551384" y="1649565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5B9BD5"/>
                </a:solidFill>
                <a:latin typeface="PermianSansTypeface" panose="02000000000000000000" pitchFamily="50" charset="0"/>
              </a:rPr>
              <a:t>ПК 65,9</a:t>
            </a:r>
            <a:endParaRPr dirty="0">
              <a:latin typeface="PermianSansTypeface" panose="02000000000000000000" pitchFamily="5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522417" y="2108791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ED7D31"/>
                </a:solidFill>
                <a:latin typeface="PermianSansTypeface" panose="02000000000000000000" pitchFamily="50" charset="0"/>
              </a:rPr>
              <a:t>РФ 62,2</a:t>
            </a:r>
            <a:endParaRPr dirty="0">
              <a:latin typeface="PermianSansTypeface" panose="02000000000000000000" pitchFamily="50" charset="0"/>
            </a:endParaRPr>
          </a:p>
        </p:txBody>
      </p:sp>
      <p:graphicFrame>
        <p:nvGraphicFramePr>
          <p:cNvPr id="20" name="Диаграмма 19"/>
          <p:cNvGraphicFramePr>
            <a:graphicFrameLocks/>
          </p:cNvGraphicFramePr>
          <p:nvPr/>
        </p:nvGraphicFramePr>
        <p:xfrm>
          <a:off x="1386339" y="539970"/>
          <a:ext cx="10692430" cy="5102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Прямоугольник 20"/>
          <p:cNvSpPr/>
          <p:nvPr/>
        </p:nvSpPr>
        <p:spPr bwMode="auto">
          <a:xfrm>
            <a:off x="1826185" y="5458844"/>
            <a:ext cx="100058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  <a:latin typeface="PermianSansTypeface" panose="02000000000000000000" pitchFamily="50" charset="0"/>
              </a:rPr>
              <a:t>В Пермском крае средние баллы по всем приоритетным предметам</a:t>
            </a:r>
            <a:br>
              <a:rPr lang="ru-RU" b="1" dirty="0">
                <a:solidFill>
                  <a:srgbClr val="0070C0"/>
                </a:solidFill>
                <a:latin typeface="PermianSansTypeface" panose="02000000000000000000" pitchFamily="50" charset="0"/>
              </a:rPr>
            </a:br>
            <a:r>
              <a:rPr lang="ru-RU" b="1" dirty="0">
                <a:solidFill>
                  <a:srgbClr val="0070C0"/>
                </a:solidFill>
                <a:latin typeface="PermianSansTypeface" panose="02000000000000000000" pitchFamily="50" charset="0"/>
              </a:rPr>
              <a:t>традиционно выше, чем в РФ!</a:t>
            </a:r>
          </a:p>
        </p:txBody>
      </p:sp>
      <p:sp>
        <p:nvSpPr>
          <p:cNvPr id="23" name="Прямоугольная выноска 22"/>
          <p:cNvSpPr/>
          <p:nvPr/>
        </p:nvSpPr>
        <p:spPr bwMode="auto">
          <a:xfrm>
            <a:off x="624990" y="2552283"/>
            <a:ext cx="1353242" cy="745502"/>
          </a:xfrm>
          <a:prstGeom prst="wedgeRectCallout">
            <a:avLst>
              <a:gd name="adj1" fmla="val 21094"/>
              <a:gd name="adj2" fmla="val -13041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latin typeface="PermianSansTypeface" panose="02000000000000000000" pitchFamily="50" charset="0"/>
              </a:rPr>
              <a:t>Средний балл выше на 3,7</a:t>
            </a:r>
            <a:endParaRPr dirty="0">
              <a:latin typeface="PermianSansTypeface" panose="02000000000000000000" pitchFamily="50" charset="0"/>
            </a:endParaRPr>
          </a:p>
        </p:txBody>
      </p:sp>
      <p:sp>
        <p:nvSpPr>
          <p:cNvPr id="15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6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9C333BE4-900D-4073-8B1F-31D91523B2CD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20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7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4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31693" y="2125629"/>
            <a:ext cx="11736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31693" y="1950287"/>
            <a:ext cx="117360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594114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D3F1A-6DB4-3425-388A-D62E1E22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C8EB5E-D6AD-2D60-8875-7A0B4DABEBE2}"/>
              </a:ext>
            </a:extLst>
          </p:cNvPr>
          <p:cNvSpPr/>
          <p:nvPr/>
        </p:nvSpPr>
        <p:spPr>
          <a:xfrm>
            <a:off x="0" y="0"/>
            <a:ext cx="12192000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ermianSansTypeface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11755C-F282-BAD0-9018-D1FABC94FA6C}"/>
              </a:ext>
            </a:extLst>
          </p:cNvPr>
          <p:cNvSpPr txBox="1"/>
          <p:nvPr/>
        </p:nvSpPr>
        <p:spPr>
          <a:xfrm>
            <a:off x="554400" y="151646"/>
            <a:ext cx="11365973" cy="62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ОСНОВНЫЕ РЕЗУЛЬТАТЫ ЕГЭ 2026 Г. В ПЕРМСКОМ КРАЕ.</a:t>
            </a:r>
            <a:b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</a:b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ВЫСОКОБАЛЛЬНЫЕ РАБОТЫ  (81-100 БАЛЛОВ)</a:t>
            </a:r>
          </a:p>
        </p:txBody>
      </p:sp>
      <p:sp>
        <p:nvSpPr>
          <p:cNvPr id="15" name="Заголовок 1"/>
          <p:cNvSpPr txBox="1"/>
          <p:nvPr/>
        </p:nvSpPr>
        <p:spPr bwMode="auto">
          <a:xfrm>
            <a:off x="566846" y="1291304"/>
            <a:ext cx="5401559" cy="59157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8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2pPr>
            <a:lvl3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3pPr>
            <a:lvl4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4pPr>
            <a:lvl5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5pPr>
            <a:lvl6pPr marL="3429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6pPr>
            <a:lvl7pPr marL="6858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7pPr>
            <a:lvl8pPr marL="10287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8pPr>
            <a:lvl9pPr marL="13716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9pPr>
          </a:lstStyle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Муниципалитеты с количеством выпускников </a:t>
            </a:r>
            <a:br>
              <a:rPr lang="en-US" sz="1600" b="1" dirty="0">
                <a:solidFill>
                  <a:schemeClr val="tx1"/>
                </a:solidFill>
                <a:latin typeface="PermianSansTypeface" panose="02000000000000000000" pitchFamily="50" charset="0"/>
              </a:rPr>
            </a:br>
            <a:r>
              <a:rPr lang="ru-RU" sz="16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более 100 чел.</a:t>
            </a:r>
            <a:endParaRPr lang="ru-RU" sz="1000" b="1" dirty="0">
              <a:solidFill>
                <a:srgbClr val="6198E7"/>
              </a:solidFill>
              <a:latin typeface="PermianSansTypeface" panose="02000000000000000000" pitchFamily="5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690480" y="5894086"/>
            <a:ext cx="858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17% </a:t>
            </a:r>
            <a:r>
              <a:rPr lang="ru-RU" sz="1400" dirty="0">
                <a:latin typeface="PermianSansTypeface" panose="02000000000000000000" pitchFamily="50" charset="0"/>
              </a:rPr>
              <a:t>– доля </a:t>
            </a:r>
            <a:r>
              <a:rPr lang="ru-RU" sz="1400" dirty="0" err="1">
                <a:latin typeface="PermianSansTypeface" panose="02000000000000000000" pitchFamily="50" charset="0"/>
              </a:rPr>
              <a:t>высокобалльных</a:t>
            </a:r>
            <a:r>
              <a:rPr lang="ru-RU" sz="1400" dirty="0">
                <a:latin typeface="PermianSansTypeface" panose="02000000000000000000" pitchFamily="50" charset="0"/>
              </a:rPr>
              <a:t> работ в Пермском крае (2025 г. – </a:t>
            </a: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12,2%</a:t>
            </a:r>
            <a:r>
              <a:rPr lang="ru-RU" sz="1400" dirty="0">
                <a:latin typeface="PermianSansTypeface" panose="02000000000000000000" pitchFamily="50" charset="0"/>
              </a:rPr>
              <a:t>)</a:t>
            </a:r>
            <a:endParaRPr dirty="0">
              <a:latin typeface="PermianSansTypeface" panose="02000000000000000000" pitchFamily="50" charset="0"/>
            </a:endParaRPr>
          </a:p>
        </p:txBody>
      </p:sp>
      <p:sp>
        <p:nvSpPr>
          <p:cNvPr id="17" name="Заголовок 1"/>
          <p:cNvSpPr txBox="1"/>
          <p:nvPr/>
        </p:nvSpPr>
        <p:spPr bwMode="auto">
          <a:xfrm>
            <a:off x="575918" y="924232"/>
            <a:ext cx="4747195" cy="4611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8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2pPr>
            <a:lvl3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3pPr>
            <a:lvl4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4pPr>
            <a:lvl5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5pPr>
            <a:lvl6pPr marL="3429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6pPr>
            <a:lvl7pPr marL="6858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7pPr>
            <a:lvl8pPr marL="10287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8pPr>
            <a:lvl9pPr marL="13716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9pPr>
          </a:lstStyle>
          <a:p>
            <a:pPr>
              <a:defRPr/>
            </a:pPr>
            <a:r>
              <a:rPr lang="ru-RU" sz="18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Лидеры по доле </a:t>
            </a:r>
            <a:r>
              <a:rPr lang="ru-RU" sz="1800" b="1" dirty="0" err="1">
                <a:solidFill>
                  <a:schemeClr val="tx1"/>
                </a:solidFill>
                <a:latin typeface="PermianSansTypeface" panose="02000000000000000000" pitchFamily="50" charset="0"/>
              </a:rPr>
              <a:t>высокобалльных</a:t>
            </a:r>
            <a:r>
              <a:rPr lang="ru-RU" sz="18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 работ </a:t>
            </a:r>
            <a:endParaRPr lang="ru-RU" sz="1050" b="1" dirty="0">
              <a:solidFill>
                <a:schemeClr val="tx1"/>
              </a:solidFill>
              <a:latin typeface="PermianSansTypeface" panose="02000000000000000000" pitchFamily="50" charset="0"/>
            </a:endParaRPr>
          </a:p>
        </p:txBody>
      </p:sp>
      <p:sp>
        <p:nvSpPr>
          <p:cNvPr id="22" name="Заголовок 1"/>
          <p:cNvSpPr txBox="1"/>
          <p:nvPr/>
        </p:nvSpPr>
        <p:spPr bwMode="auto">
          <a:xfrm>
            <a:off x="5881313" y="1291304"/>
            <a:ext cx="5401559" cy="59157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8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2pPr>
            <a:lvl3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3pPr>
            <a:lvl4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4pPr>
            <a:lvl5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5pPr>
            <a:lvl6pPr marL="3429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6pPr>
            <a:lvl7pPr marL="6858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7pPr>
            <a:lvl8pPr marL="10287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8pPr>
            <a:lvl9pPr marL="13716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9pPr>
          </a:lstStyle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Муниципалитеты с количеством выпускников </a:t>
            </a:r>
            <a:br>
              <a:rPr lang="en-US" sz="1600" b="1" dirty="0">
                <a:solidFill>
                  <a:schemeClr val="tx1"/>
                </a:solidFill>
                <a:latin typeface="PermianSansTypeface" panose="02000000000000000000" pitchFamily="50" charset="0"/>
              </a:rPr>
            </a:br>
            <a:r>
              <a:rPr lang="ru-RU" sz="16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менее 100 чел.</a:t>
            </a:r>
            <a:endParaRPr lang="ru-RU" sz="1000" b="1" dirty="0">
              <a:solidFill>
                <a:srgbClr val="6198E7"/>
              </a:solidFill>
              <a:latin typeface="PermianSansTypeface" panose="02000000000000000000" pitchFamily="50" charset="0"/>
            </a:endParaRPr>
          </a:p>
        </p:txBody>
      </p:sp>
      <p:graphicFrame>
        <p:nvGraphicFramePr>
          <p:cNvPr id="23" name="Объект 3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224909388"/>
              </p:ext>
            </p:extLst>
          </p:nvPr>
        </p:nvGraphicFramePr>
        <p:xfrm>
          <a:off x="5979055" y="1961621"/>
          <a:ext cx="5303817" cy="3435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3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46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6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567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№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Территория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Доля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высокобалльных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 работ от числа сдававших, %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ЗАТО Звёздный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32,4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   Березовский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27,3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Ильинский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18,8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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Юрлинский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17,5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5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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Сивинский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16,4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781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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Большесосновский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16,3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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Кишертский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16,2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   Карагайский МО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15,1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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Уинский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15,0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10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   Чердынский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13,8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2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509216"/>
              </p:ext>
            </p:extLst>
          </p:nvPr>
        </p:nvGraphicFramePr>
        <p:xfrm>
          <a:off x="708814" y="1971767"/>
          <a:ext cx="5068703" cy="3436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5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49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567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№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Территория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Доля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высокобалльных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 работ от числа сдававших, %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096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1-2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Кунгурский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18,9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096">
                <a:tc vMerge="1">
                  <a:txBody>
                    <a:bodyPr/>
                    <a:lstStyle/>
                    <a:p>
                      <a:pPr algn="ctr">
                        <a:defRPr/>
                      </a:pPr>
                      <a:endParaRPr dirty="0"/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Город Пермь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18,9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Лысьвенский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18,0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Куединский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17,3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5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Чайковский ГО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17,2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Чернушинский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16,3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Верещагинский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15,2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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Кудымкарский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15,1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   Город Березники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14,5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b="0" i="0" u="none" strike="noStrike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10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Соликамский МО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14,3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 bwMode="auto">
          <a:xfrm>
            <a:off x="3087357" y="5511680"/>
            <a:ext cx="26901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  <a:sym typeface="Wingdings" panose="05000000000000000000" pitchFamily="2" charset="2"/>
              </a:rPr>
              <a:t></a:t>
            </a:r>
            <a:r>
              <a:rPr lang="ru-RU" sz="1400" b="1" dirty="0">
                <a:solidFill>
                  <a:srgbClr val="C00000"/>
                </a:solidFill>
                <a:latin typeface="Montserrat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PermianSansTypeface" panose="02000000000000000000" pitchFamily="50" charset="0"/>
              </a:rPr>
              <a:t>лидеры в течение трех лет</a:t>
            </a: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5881313" y="5511680"/>
            <a:ext cx="4685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  <a:sym typeface="Wingdings" panose="05000000000000000000" pitchFamily="2" charset="2"/>
              </a:rPr>
              <a:t> </a:t>
            </a:r>
            <a:r>
              <a:rPr lang="ru-RU" sz="1400" dirty="0">
                <a:solidFill>
                  <a:srgbClr val="000000"/>
                </a:solidFill>
                <a:latin typeface="PermianSansTypeface" panose="02000000000000000000" pitchFamily="50" charset="0"/>
              </a:rPr>
              <a:t>впервые за три года в числе лидеров</a:t>
            </a:r>
          </a:p>
        </p:txBody>
      </p:sp>
      <p:sp>
        <p:nvSpPr>
          <p:cNvPr id="20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1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A7168FC4-2710-4EA4-9738-FE64480565E0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21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5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7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8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106199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D3F1A-6DB4-3425-388A-D62E1E22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C8EB5E-D6AD-2D60-8875-7A0B4DABEBE2}"/>
              </a:ext>
            </a:extLst>
          </p:cNvPr>
          <p:cNvSpPr/>
          <p:nvPr/>
        </p:nvSpPr>
        <p:spPr>
          <a:xfrm>
            <a:off x="0" y="0"/>
            <a:ext cx="12192000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ermianSansTypeface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11755C-F282-BAD0-9018-D1FABC94FA6C}"/>
              </a:ext>
            </a:extLst>
          </p:cNvPr>
          <p:cNvSpPr txBox="1"/>
          <p:nvPr/>
        </p:nvSpPr>
        <p:spPr>
          <a:xfrm>
            <a:off x="550800" y="151646"/>
            <a:ext cx="11499324" cy="62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ОСНОВНЫЕ РЕЗУЛЬТАТЫ ЕГЭ 2026 Г. В ПЕРМСКОМ КРАЕ.</a:t>
            </a:r>
            <a:b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</a:b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ВЫСОКОБАЛЛЬНЫЕ РАБОТЫ  (81-100 БАЛЛОВ)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688668" y="4571522"/>
            <a:ext cx="53482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17% </a:t>
            </a:r>
            <a:r>
              <a:rPr lang="ru-RU" sz="1200" dirty="0">
                <a:latin typeface="PermianSansTypeface" panose="02000000000000000000" pitchFamily="50" charset="0"/>
              </a:rPr>
              <a:t>– доля </a:t>
            </a:r>
            <a:r>
              <a:rPr lang="ru-RU" sz="1200" dirty="0" err="1">
                <a:latin typeface="PermianSansTypeface" panose="02000000000000000000" pitchFamily="50" charset="0"/>
              </a:rPr>
              <a:t>высокобалльных</a:t>
            </a:r>
            <a:r>
              <a:rPr lang="ru-RU" sz="1200" dirty="0">
                <a:latin typeface="PermianSansTypeface" panose="02000000000000000000" pitchFamily="50" charset="0"/>
              </a:rPr>
              <a:t> работ в Пермском крае (2025 г. – </a:t>
            </a:r>
            <a:r>
              <a:rPr lang="ru-RU" sz="1200" b="1" dirty="0">
                <a:solidFill>
                  <a:srgbClr val="0070C0"/>
                </a:solidFill>
                <a:latin typeface="PermianSansTypeface" panose="02000000000000000000" pitchFamily="50" charset="0"/>
              </a:rPr>
              <a:t>12,2%</a:t>
            </a:r>
            <a:r>
              <a:rPr lang="ru-RU" sz="1200" dirty="0">
                <a:latin typeface="PermianSansTypeface" panose="02000000000000000000" pitchFamily="50" charset="0"/>
              </a:rPr>
              <a:t>)</a:t>
            </a:r>
            <a:endParaRPr sz="1200" dirty="0">
              <a:latin typeface="PermianSansTypeface" panose="02000000000000000000" pitchFamily="50" charset="0"/>
            </a:endParaRPr>
          </a:p>
        </p:txBody>
      </p:sp>
      <p:graphicFrame>
        <p:nvGraphicFramePr>
          <p:cNvPr id="18" name="Объект 3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208051112"/>
              </p:ext>
            </p:extLst>
          </p:nvPr>
        </p:nvGraphicFramePr>
        <p:xfrm>
          <a:off x="688667" y="1471339"/>
          <a:ext cx="5144798" cy="28901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173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№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Школа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Доля, %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1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Гимназия № 17 г. Перми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71,8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2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Лицей НИУ ВШЭ - Пермь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67,9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3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</a:t>
                      </a:r>
                      <a:r>
                        <a:rPr lang="ru-RU" sz="1400" b="0" i="0" u="none" strike="noStrike" kern="1200" baseline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№ 146</a:t>
                      </a:r>
                      <a:r>
                        <a:rPr lang="ru-RU" sz="1400" b="0" i="0" u="none" strike="noStrike" kern="1200" baseline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г. Перми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62,0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4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 дизайна «Точка» г. Перми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47,5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5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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 № 3</a:t>
                      </a:r>
                      <a:r>
                        <a:rPr lang="ru-RU" sz="1400" b="0" i="0" u="none" strike="noStrike" kern="1200" baseline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г. Березники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45,9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6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Гимназия № 4 г. Перми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44,3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7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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Лицей № 1 города Кунгура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38,6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8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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Гимназия г. Чайковского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37,6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9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PermianSansTypeface" panose="02000000000000000000" pitchFamily="50" charset="0"/>
                          <a:sym typeface="Wingdings" panose="05000000000000000000" pitchFamily="2" charset="2"/>
                        </a:rPr>
                        <a:t>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Гимназия № 1</a:t>
                      </a:r>
                      <a:r>
                        <a:rPr lang="ru-RU" sz="1400" b="0" i="0" u="none" strike="noStrike" kern="1200" baseline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г. Перми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35,3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45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10</a:t>
                      </a:r>
                      <a:endParaRPr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   Лицей № 1 г. Перми</a:t>
                      </a:r>
                    </a:p>
                  </a:txBody>
                  <a:tcPr marL="7620" marR="7620" marT="762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35,1</a:t>
                      </a:r>
                    </a:p>
                  </a:txBody>
                  <a:tcPr marL="7620" marR="7620" marT="762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9" name="Заголовок 1"/>
          <p:cNvSpPr txBox="1"/>
          <p:nvPr/>
        </p:nvSpPr>
        <p:spPr bwMode="auto">
          <a:xfrm>
            <a:off x="626568" y="956174"/>
            <a:ext cx="5701736" cy="4611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8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2pPr>
            <a:lvl3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3pPr>
            <a:lvl4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4pPr>
            <a:lvl5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5pPr>
            <a:lvl6pPr marL="3429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6pPr>
            <a:lvl7pPr marL="6858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7pPr>
            <a:lvl8pPr marL="10287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8pPr>
            <a:lvl9pPr marL="13716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9pPr>
          </a:lstStyle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Школы - лидеры по доле </a:t>
            </a:r>
            <a:r>
              <a:rPr lang="ru-RU" sz="1600" b="1" dirty="0" err="1">
                <a:solidFill>
                  <a:schemeClr val="tx1"/>
                </a:solidFill>
                <a:latin typeface="PermianSansTypeface" panose="02000000000000000000" pitchFamily="50" charset="0"/>
              </a:rPr>
              <a:t>высокобалльных</a:t>
            </a:r>
            <a:r>
              <a:rPr lang="ru-RU" sz="16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 работ </a:t>
            </a:r>
            <a:endParaRPr lang="ru-RU" sz="1000" b="1" dirty="0">
              <a:solidFill>
                <a:schemeClr val="tx1"/>
              </a:solidFill>
              <a:latin typeface="PermianSansTypeface" panose="02000000000000000000" pitchFamily="50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3016548" y="5050957"/>
            <a:ext cx="33976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2" charset="-52"/>
                <a:sym typeface="Wingdings" panose="05000000000000000000" pitchFamily="2" charset="2"/>
              </a:rPr>
              <a:t> </a:t>
            </a:r>
            <a:r>
              <a:rPr lang="ru-RU" sz="1200" dirty="0">
                <a:latin typeface="PermianSansTypeface" panose="02000000000000000000" pitchFamily="50" charset="0"/>
              </a:rPr>
              <a:t>впервые за три года в числе лидеров</a:t>
            </a: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688667" y="5044767"/>
            <a:ext cx="23278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C00000"/>
                </a:solidFill>
                <a:latin typeface="PermianSansTypeface" panose="02000000000000000000" pitchFamily="50" charset="0"/>
                <a:sym typeface="Wingdings" panose="05000000000000000000" pitchFamily="2" charset="2"/>
              </a:rPr>
              <a:t></a:t>
            </a:r>
            <a:r>
              <a:rPr lang="ru-RU" sz="1200" b="1" dirty="0">
                <a:solidFill>
                  <a:srgbClr val="C00000"/>
                </a:solidFill>
                <a:latin typeface="PermianSansTypeface" panose="02000000000000000000" pitchFamily="50" charset="0"/>
              </a:rPr>
              <a:t> </a:t>
            </a:r>
            <a:r>
              <a:rPr lang="ru-RU" sz="1200" dirty="0">
                <a:solidFill>
                  <a:srgbClr val="000000"/>
                </a:solidFill>
                <a:latin typeface="PermianSansTypeface" panose="02000000000000000000" pitchFamily="50" charset="0"/>
              </a:rPr>
              <a:t>лидеры в течение трех лет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5630" y="3713000"/>
            <a:ext cx="2749325" cy="181984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633" y="1057706"/>
            <a:ext cx="2749323" cy="206199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6882" y="3712999"/>
            <a:ext cx="3092195" cy="1819849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 bwMode="auto">
          <a:xfrm flipH="1">
            <a:off x="9195631" y="3135574"/>
            <a:ext cx="27493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PermianSansTypeface" panose="02000000000000000000" pitchFamily="50" charset="0"/>
              </a:rPr>
              <a:t>Школа № 3 г. Березники</a:t>
            </a:r>
          </a:p>
        </p:txBody>
      </p:sp>
      <p:sp>
        <p:nvSpPr>
          <p:cNvPr id="30" name="Прямоугольник 29"/>
          <p:cNvSpPr/>
          <p:nvPr/>
        </p:nvSpPr>
        <p:spPr bwMode="auto">
          <a:xfrm flipH="1">
            <a:off x="6036879" y="5557429"/>
            <a:ext cx="30921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PermianSansTypeface" panose="02000000000000000000" pitchFamily="50" charset="0"/>
              </a:rPr>
              <a:t>Гимназия г. Чайковского</a:t>
            </a:r>
          </a:p>
        </p:txBody>
      </p:sp>
      <p:sp>
        <p:nvSpPr>
          <p:cNvPr id="31" name="Прямоугольник 30"/>
          <p:cNvSpPr/>
          <p:nvPr/>
        </p:nvSpPr>
        <p:spPr bwMode="auto">
          <a:xfrm flipH="1">
            <a:off x="9195630" y="5566935"/>
            <a:ext cx="27493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PermianSansTypeface" panose="02000000000000000000" pitchFamily="50" charset="0"/>
              </a:rPr>
              <a:t>Гимназия № 1 г. Перми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884" y="1059837"/>
            <a:ext cx="3092193" cy="2061463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 bwMode="auto">
          <a:xfrm flipH="1">
            <a:off x="6036879" y="3131966"/>
            <a:ext cx="30921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PermianSansTypeface" panose="02000000000000000000" pitchFamily="50" charset="0"/>
              </a:rPr>
              <a:t>Гимназия № 17 г. Перми</a:t>
            </a:r>
          </a:p>
        </p:txBody>
      </p:sp>
      <p:sp>
        <p:nvSpPr>
          <p:cNvPr id="26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4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417F7FB5-2DCD-42BE-A301-2134A9A0DDF7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22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5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7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2" name="Рисунок 62"/>
          <p:cNvPicPr/>
          <p:nvPr/>
        </p:nvPicPr>
        <p:blipFill>
          <a:blip r:embed="rId6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739056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D3F1A-6DB4-3425-388A-D62E1E22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C8EB5E-D6AD-2D60-8875-7A0B4DABEBE2}"/>
              </a:ext>
            </a:extLst>
          </p:cNvPr>
          <p:cNvSpPr/>
          <p:nvPr/>
        </p:nvSpPr>
        <p:spPr>
          <a:xfrm>
            <a:off x="0" y="0"/>
            <a:ext cx="12192000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ermianSansTypeface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11755C-F282-BAD0-9018-D1FABC94FA6C}"/>
              </a:ext>
            </a:extLst>
          </p:cNvPr>
          <p:cNvSpPr txBox="1"/>
          <p:nvPr/>
        </p:nvSpPr>
        <p:spPr>
          <a:xfrm>
            <a:off x="550800" y="151200"/>
            <a:ext cx="11499324" cy="62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ОСНОВНЫЕ РЕЗУЛЬТАТЫ ЕГЭ 2026 Г. В ПЕРМСКОМ КРАЕ.</a:t>
            </a:r>
            <a:b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</a:b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ПРИОРИТЕТНЫЕ ПРЕДМЕТЫ</a:t>
            </a:r>
          </a:p>
        </p:txBody>
      </p:sp>
      <p:sp>
        <p:nvSpPr>
          <p:cNvPr id="17" name="Заголовок 1"/>
          <p:cNvSpPr txBox="1"/>
          <p:nvPr/>
        </p:nvSpPr>
        <p:spPr bwMode="auto">
          <a:xfrm>
            <a:off x="5030862" y="1050467"/>
            <a:ext cx="5844092" cy="4018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8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2pPr>
            <a:lvl3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3pPr>
            <a:lvl4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4pPr>
            <a:lvl5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5pPr>
            <a:lvl6pPr marL="3429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6pPr>
            <a:lvl7pPr marL="6858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7pPr>
            <a:lvl8pPr marL="10287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8pPr>
            <a:lvl9pPr marL="13716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9pPr>
          </a:lstStyle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Школы - лидеры по выбору приоритетных предметов*</a:t>
            </a:r>
            <a:endParaRPr lang="ru-RU" sz="1000" b="1" dirty="0">
              <a:solidFill>
                <a:schemeClr val="tx1"/>
              </a:solidFill>
              <a:latin typeface="PermianSansTypeface" panose="02000000000000000000" pitchFamily="50" charset="0"/>
            </a:endParaRPr>
          </a:p>
        </p:txBody>
      </p:sp>
      <p:graphicFrame>
        <p:nvGraphicFramePr>
          <p:cNvPr id="2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6087906"/>
              </p:ext>
            </p:extLst>
          </p:nvPr>
        </p:nvGraphicFramePr>
        <p:xfrm>
          <a:off x="5118870" y="1495281"/>
          <a:ext cx="6871650" cy="379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1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03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161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№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0" marR="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Школа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0" marR="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Количество выпускников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0" marR="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Доля выпускников выбравших предметы, %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0" marR="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Средний балл 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0" marR="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98">
                <a:tc rowSpan="3"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1-3</a:t>
                      </a:r>
                      <a:endParaRPr sz="1400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Политехническая школа ПНИПУ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72,7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598">
                <a:tc vMerge="1"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endParaRPr sz="1400" kern="1200" dirty="0">
                        <a:solidFill>
                          <a:schemeClr val="tx1"/>
                        </a:solidFill>
                        <a:latin typeface="Montserrat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 № 146 г. Перми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83,0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598">
                <a:tc vMerge="1"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endParaRPr sz="1400" kern="1200" dirty="0">
                        <a:solidFill>
                          <a:schemeClr val="tx1"/>
                        </a:solidFill>
                        <a:latin typeface="Montserrat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 «</a:t>
                      </a:r>
                      <a:r>
                        <a:rPr lang="ru-RU" sz="1400" b="0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НьюТон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» г. Чайковский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62,8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598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</a:t>
                      </a:r>
                      <a:endParaRPr sz="1400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 № 3 г. Березники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98,2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78,2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598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5</a:t>
                      </a:r>
                      <a:endParaRPr sz="1400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Гимназия № 17 г. Перми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98,0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86,1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8598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</a:t>
                      </a:r>
                      <a:endParaRPr sz="1400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 № 7 г. Чайковский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96,7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68,1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8598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</a:t>
                      </a:r>
                      <a:endParaRPr sz="1400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 № 9 г. Перми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95,7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75,3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598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</a:t>
                      </a:r>
                      <a:endParaRPr sz="1400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 № 2 г. Кудымкара 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95,2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60,2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859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</a:t>
                      </a:r>
                      <a:endParaRPr sz="1400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IT-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</a:t>
                      </a:r>
                      <a:r>
                        <a:rPr lang="ru-RU" sz="1400" b="0" kern="1200" baseline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г. Перми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95,0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67,5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859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10</a:t>
                      </a:r>
                      <a:endParaRPr sz="1400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Школа № 37 г. Перми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93,5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70,3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 bwMode="auto">
          <a:xfrm>
            <a:off x="4935615" y="5298841"/>
            <a:ext cx="6034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i="1" dirty="0">
                <a:latin typeface="PermianSansTypeface" panose="02000000000000000000" pitchFamily="50" charset="0"/>
              </a:rPr>
              <a:t>* </a:t>
            </a:r>
            <a:r>
              <a:rPr lang="ru-RU" sz="1400" i="1" dirty="0">
                <a:latin typeface="PermianSansTypeface" panose="02000000000000000000" pitchFamily="50" charset="0"/>
              </a:rPr>
              <a:t>Школы с количеством выпускников более 15 чел.</a:t>
            </a:r>
            <a:endParaRPr i="1" dirty="0">
              <a:latin typeface="PermianSansTypeface" panose="02000000000000000000" pitchFamily="50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01108" y="998707"/>
            <a:ext cx="4283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Физика</a:t>
            </a:r>
            <a:endParaRPr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Химия</a:t>
            </a:r>
            <a:endParaRPr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Информатика</a:t>
            </a:r>
            <a:endParaRPr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Математика профильная</a:t>
            </a:r>
            <a:endParaRPr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Биология </a:t>
            </a:r>
            <a:endParaRPr dirty="0">
              <a:latin typeface="PermianSansTypeface" panose="02000000000000000000" pitchFamily="50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144141010"/>
              </p:ext>
            </p:extLst>
          </p:nvPr>
        </p:nvGraphicFramePr>
        <p:xfrm>
          <a:off x="390332" y="2395338"/>
          <a:ext cx="4425950" cy="3255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6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9924C55E-2706-43CC-9906-29E4D84B1773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23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7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9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5441" y="2367429"/>
            <a:ext cx="3654399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68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PermianSansTypeface" panose="02000000000000000000" pitchFamily="50" charset="0"/>
              </a:rPr>
              <a:t>Доля выпускников, выбравших приоритетные предметы</a:t>
            </a:r>
          </a:p>
        </p:txBody>
      </p:sp>
      <p:pic>
        <p:nvPicPr>
          <p:cNvPr id="15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233311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D3F1A-6DB4-3425-388A-D62E1E22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C8EB5E-D6AD-2D60-8875-7A0B4DABEBE2}"/>
              </a:ext>
            </a:extLst>
          </p:cNvPr>
          <p:cNvSpPr/>
          <p:nvPr/>
        </p:nvSpPr>
        <p:spPr>
          <a:xfrm>
            <a:off x="0" y="0"/>
            <a:ext cx="12192000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ermianSansTypeface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11755C-F282-BAD0-9018-D1FABC94FA6C}"/>
              </a:ext>
            </a:extLst>
          </p:cNvPr>
          <p:cNvSpPr txBox="1"/>
          <p:nvPr/>
        </p:nvSpPr>
        <p:spPr>
          <a:xfrm>
            <a:off x="550800" y="151200"/>
            <a:ext cx="11499324" cy="61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ОСНОВНЫЕ РЕЗУЛЬТАТЫ ЕГЭ 2026 Г. В ПЕРМСКОМ КРАЕ.</a:t>
            </a:r>
            <a:r>
              <a:rPr lang="en-US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«ПРЕЗИДЕНТСКИЕ» ДНИ ПЕРЕСДАЧИ ЕГЭ</a:t>
            </a:r>
          </a:p>
        </p:txBody>
      </p:sp>
      <p:sp>
        <p:nvSpPr>
          <p:cNvPr id="17" name="Текст 4"/>
          <p:cNvSpPr txBox="1">
            <a:spLocks/>
          </p:cNvSpPr>
          <p:nvPr/>
        </p:nvSpPr>
        <p:spPr bwMode="auto">
          <a:xfrm>
            <a:off x="248715" y="64745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0" name="Объект 3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3036941700"/>
              </p:ext>
            </p:extLst>
          </p:nvPr>
        </p:nvGraphicFramePr>
        <p:xfrm>
          <a:off x="690481" y="1604230"/>
          <a:ext cx="5996070" cy="33773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8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577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2024 г.</a:t>
                      </a:r>
                      <a:endParaRPr sz="160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2025 г.</a:t>
                      </a:r>
                      <a:endParaRPr sz="160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latin typeface="PermianSansTypeface" panose="02000000000000000000" pitchFamily="50" charset="0"/>
                        </a:rPr>
                        <a:t>2</a:t>
                      </a:r>
                      <a:r>
                        <a:rPr lang="ru-RU" sz="1600" b="1" i="0" u="none" strike="noStrike" kern="1200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026 г.</a:t>
                      </a:r>
                      <a:endParaRPr sz="1600" b="1" i="0" u="none" strike="noStrike" kern="1200" dirty="0">
                        <a:solidFill>
                          <a:srgbClr val="000000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39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Количество участников</a:t>
                      </a:r>
                      <a:endParaRPr sz="160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1 214 чел.</a:t>
                      </a:r>
                      <a:endParaRPr sz="160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1 740 чел.</a:t>
                      </a:r>
                      <a:endParaRPr sz="1600" b="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1792 чел.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39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Повысили балл</a:t>
                      </a:r>
                      <a:endParaRPr sz="160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899 чел. (74%) </a:t>
                      </a:r>
                      <a:endParaRPr sz="160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1 420 чел.</a:t>
                      </a:r>
                      <a:b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</a:b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(82%)</a:t>
                      </a:r>
                      <a:endParaRPr sz="1600" b="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1277 чел.</a:t>
                      </a:r>
                      <a:b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</a:br>
                      <a: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(72%)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39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Понизили балл </a:t>
                      </a:r>
                      <a:endParaRPr sz="160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227 чел.</a:t>
                      </a:r>
                      <a:br>
                        <a:rPr lang="ru-RU" sz="16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</a:b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(19%)</a:t>
                      </a:r>
                      <a:endParaRPr sz="160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203 чел.</a:t>
                      </a:r>
                      <a:b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</a:b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(11%)</a:t>
                      </a:r>
                      <a:endParaRPr sz="1600" b="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359 чел.</a:t>
                      </a:r>
                      <a:b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</a:br>
                      <a: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(20%)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39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Балл без изменений</a:t>
                      </a:r>
                      <a:endParaRPr sz="160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88 чел.</a:t>
                      </a:r>
                      <a:br>
                        <a:rPr lang="ru-RU" sz="16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</a:b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(7%) </a:t>
                      </a:r>
                      <a:endParaRPr sz="160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117</a:t>
                      </a:r>
                      <a:b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</a:b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(7%)</a:t>
                      </a:r>
                      <a:endParaRPr sz="1600" b="0"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3600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156 чел.</a:t>
                      </a:r>
                      <a:b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</a:br>
                      <a:r>
                        <a:rPr lang="ru-RU" sz="1600" b="1" i="0" u="none" strike="noStrike" kern="1200" dirty="0">
                          <a:solidFill>
                            <a:srgbClr val="6198E7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(8%)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706512" y="1604229"/>
            <a:ext cx="5063483" cy="3377343"/>
          </a:xfrm>
          <a:prstGeom prst="rect">
            <a:avLst/>
          </a:prstGeom>
          <a:noFill/>
        </p:spPr>
      </p:pic>
      <p:sp>
        <p:nvSpPr>
          <p:cNvPr id="16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8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C5C5B561-2EC5-4680-9E7F-805719877045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24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9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3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2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548024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D3F1A-6DB4-3425-388A-D62E1E22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C8EB5E-D6AD-2D60-8875-7A0B4DABEBE2}"/>
              </a:ext>
            </a:extLst>
          </p:cNvPr>
          <p:cNvSpPr/>
          <p:nvPr/>
        </p:nvSpPr>
        <p:spPr>
          <a:xfrm>
            <a:off x="0" y="0"/>
            <a:ext cx="12192000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ermianSansTypeface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11755C-F282-BAD0-9018-D1FABC94FA6C}"/>
              </a:ext>
            </a:extLst>
          </p:cNvPr>
          <p:cNvSpPr txBox="1"/>
          <p:nvPr/>
        </p:nvSpPr>
        <p:spPr>
          <a:xfrm>
            <a:off x="550800" y="151200"/>
            <a:ext cx="11499324" cy="61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ОСНОВНЫЕ РЕЗУЛЬТАТЫ ЕГЭ 2026 Г. В ПЕРМСКОМ КРАЕ.</a:t>
            </a:r>
            <a:br>
              <a:rPr lang="en-US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</a:br>
            <a:r>
              <a:rPr lang="ru-RU" sz="2400" b="1" dirty="0">
                <a:solidFill>
                  <a:schemeClr val="bg1"/>
                </a:solidFill>
                <a:latin typeface="PermianSansTypeface" pitchFamily="50" charset="0"/>
                <a:cs typeface="Airborne" panose="02000000000000000000" pitchFamily="2" charset="-79"/>
              </a:rPr>
              <a:t>СТОБАЛЛЬНИКИ И МЕДАЛИСТЫ </a:t>
            </a:r>
          </a:p>
        </p:txBody>
      </p:sp>
      <p:sp>
        <p:nvSpPr>
          <p:cNvPr id="17" name="Текст 4"/>
          <p:cNvSpPr txBox="1">
            <a:spLocks/>
          </p:cNvSpPr>
          <p:nvPr/>
        </p:nvSpPr>
        <p:spPr bwMode="auto">
          <a:xfrm>
            <a:off x="248715" y="64745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4F1EAA-416D-7C0E-23B5-67D8E7C037C1}"/>
              </a:ext>
            </a:extLst>
          </p:cNvPr>
          <p:cNvSpPr txBox="1"/>
          <p:nvPr/>
        </p:nvSpPr>
        <p:spPr>
          <a:xfrm>
            <a:off x="6228895" y="893260"/>
            <a:ext cx="30677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1 684 </a:t>
            </a:r>
            <a:r>
              <a:rPr lang="ru-RU" sz="1400" dirty="0">
                <a:latin typeface="PermianSansTypeface" panose="02000000000000000000" pitchFamily="50" charset="0"/>
              </a:rPr>
              <a:t>выпускника получили аттестат с отличием и медаль </a:t>
            </a:r>
            <a:br>
              <a:rPr lang="ru-RU" sz="1400" dirty="0">
                <a:latin typeface="PermianSansTypeface" panose="02000000000000000000" pitchFamily="50" charset="0"/>
              </a:rPr>
            </a:br>
            <a:r>
              <a:rPr lang="ru-RU" sz="1400" dirty="0">
                <a:latin typeface="PermianSansTypeface" panose="02000000000000000000" pitchFamily="50" charset="0"/>
              </a:rPr>
              <a:t>«За особые успехи в учении» </a:t>
            </a:r>
            <a:br>
              <a:rPr lang="ru-RU" sz="1400" dirty="0">
                <a:latin typeface="PermianSansTypeface" panose="02000000000000000000" pitchFamily="50" charset="0"/>
              </a:rPr>
            </a:b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        749 чел. </a:t>
            </a:r>
            <a:r>
              <a:rPr lang="ru-RU" sz="1400" dirty="0">
                <a:latin typeface="PermianSansTypeface" panose="02000000000000000000" pitchFamily="50" charset="0"/>
                <a:sym typeface="Wingdings" panose="05000000000000000000" pitchFamily="2" charset="2"/>
              </a:rPr>
              <a:t>–</a:t>
            </a:r>
            <a:r>
              <a:rPr lang="ru-RU" sz="1400" dirty="0">
                <a:latin typeface="PermianSansTypeface" panose="02000000000000000000" pitchFamily="50" charset="0"/>
              </a:rPr>
              <a:t> </a:t>
            </a:r>
            <a:r>
              <a:rPr lang="en-US" sz="1400" dirty="0">
                <a:latin typeface="PermianSansTypeface" panose="02000000000000000000" pitchFamily="50" charset="0"/>
              </a:rPr>
              <a:t>I </a:t>
            </a:r>
            <a:r>
              <a:rPr lang="ru-RU" sz="1400" dirty="0">
                <a:latin typeface="PermianSansTypeface" panose="02000000000000000000" pitchFamily="50" charset="0"/>
              </a:rPr>
              <a:t>степени</a:t>
            </a:r>
          </a:p>
          <a:p>
            <a:r>
              <a:rPr lang="ru-RU" sz="1400" dirty="0">
                <a:solidFill>
                  <a:srgbClr val="6198E7"/>
                </a:solidFill>
                <a:latin typeface="PermianSansTypeface" panose="02000000000000000000" pitchFamily="50" charset="0"/>
              </a:rPr>
              <a:t>         </a:t>
            </a: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935 чел. </a:t>
            </a:r>
            <a:r>
              <a:rPr lang="ru-RU" sz="1400" dirty="0">
                <a:latin typeface="PermianSansTypeface" panose="02000000000000000000" pitchFamily="50" charset="0"/>
                <a:sym typeface="Wingdings" panose="05000000000000000000" pitchFamily="2" charset="2"/>
              </a:rPr>
              <a:t>–</a:t>
            </a:r>
            <a:r>
              <a:rPr lang="ru-RU" sz="1400" dirty="0">
                <a:latin typeface="PermianSansTypeface" panose="02000000000000000000" pitchFamily="50" charset="0"/>
              </a:rPr>
              <a:t> </a:t>
            </a:r>
            <a:r>
              <a:rPr lang="en-US" sz="1400" dirty="0">
                <a:latin typeface="PermianSansTypeface" panose="02000000000000000000" pitchFamily="50" charset="0"/>
              </a:rPr>
              <a:t>II</a:t>
            </a:r>
            <a:r>
              <a:rPr lang="ru-RU" sz="1400" dirty="0">
                <a:latin typeface="PermianSansTypeface" panose="02000000000000000000" pitchFamily="50" charset="0"/>
              </a:rPr>
              <a:t> степени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4F1EAA-416D-7C0E-23B5-67D8E7C037C1}"/>
              </a:ext>
            </a:extLst>
          </p:cNvPr>
          <p:cNvSpPr txBox="1"/>
          <p:nvPr/>
        </p:nvSpPr>
        <p:spPr>
          <a:xfrm>
            <a:off x="609389" y="1011901"/>
            <a:ext cx="34101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135</a:t>
            </a:r>
            <a:r>
              <a:rPr lang="ru-RU" sz="1400" b="1" dirty="0">
                <a:solidFill>
                  <a:srgbClr val="C00000"/>
                </a:solidFill>
                <a:latin typeface="PermianSansTypeface" panose="02000000000000000000" pitchFamily="50" charset="0"/>
              </a:rPr>
              <a:t> </a:t>
            </a:r>
            <a:r>
              <a:rPr lang="ru-RU" sz="1400" dirty="0" err="1">
                <a:latin typeface="PermianSansTypeface" panose="02000000000000000000" pitchFamily="50" charset="0"/>
              </a:rPr>
              <a:t>стобалльных</a:t>
            </a:r>
            <a:r>
              <a:rPr lang="ru-RU" sz="1400" dirty="0">
                <a:latin typeface="PermianSansTypeface" panose="02000000000000000000" pitchFamily="50" charset="0"/>
              </a:rPr>
              <a:t> работ</a:t>
            </a:r>
          </a:p>
          <a:p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127 </a:t>
            </a:r>
            <a:r>
              <a:rPr lang="ru-RU" sz="1400" dirty="0" err="1">
                <a:latin typeface="PermianSansTypeface" panose="02000000000000000000" pitchFamily="50" charset="0"/>
              </a:rPr>
              <a:t>стобалльников</a:t>
            </a:r>
            <a:r>
              <a:rPr lang="ru-RU" sz="1400" dirty="0">
                <a:latin typeface="PermianSansTypeface" panose="02000000000000000000" pitchFamily="50" charset="0"/>
              </a:rPr>
              <a:t>, из которых </a:t>
            </a:r>
            <a:br>
              <a:rPr lang="ru-RU" sz="1400" dirty="0">
                <a:latin typeface="PermianSansTypeface" panose="02000000000000000000" pitchFamily="50" charset="0"/>
              </a:rPr>
            </a:b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8 чел. </a:t>
            </a:r>
            <a:r>
              <a:rPr lang="ru-RU" sz="1400" dirty="0">
                <a:latin typeface="PermianSansTypeface" panose="02000000000000000000" pitchFamily="50" charset="0"/>
              </a:rPr>
              <a:t>получили 100 баллов по двум предметам</a:t>
            </a:r>
          </a:p>
        </p:txBody>
      </p:sp>
      <p:sp>
        <p:nvSpPr>
          <p:cNvPr id="24" name="Заголовок 1"/>
          <p:cNvSpPr txBox="1"/>
          <p:nvPr/>
        </p:nvSpPr>
        <p:spPr bwMode="auto">
          <a:xfrm>
            <a:off x="697680" y="2053059"/>
            <a:ext cx="5733342" cy="3786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8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2pPr>
            <a:lvl3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3pPr>
            <a:lvl4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4pPr>
            <a:lvl5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5pPr>
            <a:lvl6pPr marL="3429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6pPr>
            <a:lvl7pPr marL="6858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7pPr>
            <a:lvl8pPr marL="10287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8pPr>
            <a:lvl9pPr marL="13716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9pPr>
          </a:lstStyle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Муниципалитеты – лидеры по доле </a:t>
            </a:r>
            <a:r>
              <a:rPr lang="ru-RU" sz="1400" b="1" dirty="0" err="1">
                <a:solidFill>
                  <a:schemeClr val="tx1"/>
                </a:solidFill>
                <a:latin typeface="PermianSansTypeface" panose="02000000000000000000" pitchFamily="50" charset="0"/>
              </a:rPr>
              <a:t>стобалльных</a:t>
            </a:r>
            <a:r>
              <a:rPr lang="ru-RU" sz="14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 работ</a:t>
            </a:r>
            <a:endParaRPr lang="ru-RU" sz="900" b="1" dirty="0">
              <a:solidFill>
                <a:schemeClr val="tx1"/>
              </a:solidFill>
              <a:latin typeface="PermianSansTypeface" panose="02000000000000000000" pitchFamily="50" charset="0"/>
            </a:endParaRPr>
          </a:p>
        </p:txBody>
      </p:sp>
      <p:graphicFrame>
        <p:nvGraphicFramePr>
          <p:cNvPr id="2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3757568"/>
              </p:ext>
            </p:extLst>
          </p:nvPr>
        </p:nvGraphicFramePr>
        <p:xfrm>
          <a:off x="684271" y="2425389"/>
          <a:ext cx="5297430" cy="32286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7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5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773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№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Территория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Доля, %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Большесосновский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6,38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Березовский  МО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3,70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</a:t>
                      </a:r>
                      <a:endParaRPr sz="1400" b="0" i="0" u="none" strike="noStrike" kern="120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Кишертский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3,33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ЗАТО Звёздный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2,86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5</a:t>
                      </a:r>
                      <a:endParaRPr sz="1400" b="0" i="0" u="none" strike="noStrike" kern="120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Кунгурский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2,54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Верещагинский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2,44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Нытвенский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2,42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Чайковский  ГО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1,41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9</a:t>
                      </a:r>
                      <a:endParaRPr sz="1400" b="0" i="0" u="none" strike="noStrike" kern="120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Чусовской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1,50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10</a:t>
                      </a:r>
                      <a:endParaRPr sz="1400" b="0" i="0" u="none" strike="noStrike" kern="120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Город</a:t>
                      </a:r>
                      <a:r>
                        <a:rPr lang="ru-RU" sz="1400" b="0" i="0" u="none" strike="noStrike" kern="1200" baseline="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Пермь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1,39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 bwMode="auto">
          <a:xfrm>
            <a:off x="829550" y="5784066"/>
            <a:ext cx="5485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1,22% </a:t>
            </a:r>
            <a:r>
              <a:rPr lang="ru-RU" sz="1400" dirty="0">
                <a:latin typeface="PermianSansTypeface" panose="02000000000000000000" pitchFamily="50" charset="0"/>
              </a:rPr>
              <a:t>– доля </a:t>
            </a:r>
            <a:r>
              <a:rPr lang="ru-RU" sz="1400" dirty="0" err="1">
                <a:latin typeface="PermianSansTypeface" panose="02000000000000000000" pitchFamily="50" charset="0"/>
              </a:rPr>
              <a:t>стобалльных</a:t>
            </a:r>
            <a:r>
              <a:rPr lang="ru-RU" sz="1400" dirty="0">
                <a:latin typeface="PermianSansTypeface" panose="02000000000000000000" pitchFamily="50" charset="0"/>
              </a:rPr>
              <a:t> работ в Пермском крае</a:t>
            </a:r>
            <a:endParaRPr dirty="0">
              <a:latin typeface="PermianSansTypeface" panose="02000000000000000000" pitchFamily="50" charset="0"/>
            </a:endParaRPr>
          </a:p>
        </p:txBody>
      </p:sp>
      <p:graphicFrame>
        <p:nvGraphicFramePr>
          <p:cNvPr id="2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970554"/>
              </p:ext>
            </p:extLst>
          </p:nvPr>
        </p:nvGraphicFramePr>
        <p:xfrm>
          <a:off x="6299439" y="2409770"/>
          <a:ext cx="5616325" cy="32286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1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2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1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773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№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Территория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PermianSansTypeface" panose="02000000000000000000" pitchFamily="50" charset="0"/>
                        </a:rPr>
                        <a:t>Доля, %</a:t>
                      </a:r>
                      <a:endParaRPr dirty="0">
                        <a:latin typeface="PermianSansTypeface" panose="02000000000000000000" pitchFamily="50" charset="0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Косинский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41,67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ЗАТО Звёздный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40,00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Октябрьский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31,04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4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Верещагинский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28,46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5</a:t>
                      </a:r>
                      <a:endParaRPr sz="1400" b="0" i="0" u="none" strike="noStrike" kern="120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Чернушинский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28,36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6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Куединский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28,07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7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Большесосновский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 О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27,66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096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8-9</a:t>
                      </a: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Бардымский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27,28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096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endParaRPr sz="1400" b="0" i="0" u="none" strike="noStrike" kern="1200" dirty="0">
                        <a:solidFill>
                          <a:schemeClr val="tx1"/>
                        </a:solidFill>
                        <a:latin typeface="Montserrat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Чердынский МО</a:t>
                      </a: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27,28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0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400" b="0" i="0" u="none" strike="noStrike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10</a:t>
                      </a:r>
                      <a:endParaRPr sz="1400" b="0" i="0" u="none" strike="noStrike" kern="120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ctr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Ильинский МО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PermianSansTypeface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72000" marR="72000" marT="0" marB="0" anchor="b">
                    <a:lnL w="3175" algn="ctr">
                      <a:solidFill>
                        <a:schemeClr val="tx1"/>
                      </a:solidFill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PermianSansTypeface" panose="02000000000000000000" pitchFamily="50" charset="0"/>
                          <a:ea typeface="+mn-ea"/>
                          <a:cs typeface="+mn-cs"/>
                        </a:rPr>
                        <a:t>26,67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2" name="Заголовок 1"/>
          <p:cNvSpPr txBox="1"/>
          <p:nvPr/>
        </p:nvSpPr>
        <p:spPr bwMode="auto">
          <a:xfrm>
            <a:off x="6228895" y="2070048"/>
            <a:ext cx="5686869" cy="3786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8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2pPr>
            <a:lvl3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3pPr>
            <a:lvl4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4pPr>
            <a:lvl5pPr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5pPr>
            <a:lvl6pPr marL="3429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6pPr>
            <a:lvl7pPr marL="6858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7pPr>
            <a:lvl8pPr marL="10287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8pPr>
            <a:lvl9pPr marL="1371600" algn="ctr">
              <a:spcBef>
                <a:spcPts val="0"/>
              </a:spcBef>
              <a:spcAft>
                <a:spcPts val="0"/>
              </a:spcAft>
              <a:defRPr sz="3300">
                <a:solidFill>
                  <a:schemeClr val="tx1"/>
                </a:solidFill>
                <a:latin typeface="Montserrat"/>
              </a:defRPr>
            </a:lvl9pPr>
          </a:lstStyle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PermianSansTypeface" panose="02000000000000000000" pitchFamily="50" charset="0"/>
              </a:rPr>
              <a:t>Муниципалитеты – лидеры по доле медалистов</a:t>
            </a:r>
            <a:endParaRPr lang="ru-RU" sz="900" b="1" dirty="0">
              <a:solidFill>
                <a:schemeClr val="tx1"/>
              </a:solidFill>
              <a:latin typeface="PermianSansTypeface" panose="02000000000000000000" pitchFamily="50" charset="0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6228895" y="5791303"/>
            <a:ext cx="5485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17,9% </a:t>
            </a:r>
            <a:r>
              <a:rPr lang="ru-RU" sz="1400" dirty="0">
                <a:latin typeface="PermianSansTypeface" panose="02000000000000000000" pitchFamily="50" charset="0"/>
              </a:rPr>
              <a:t>– доля медалистов в Пермском крае</a:t>
            </a:r>
            <a:endParaRPr dirty="0">
              <a:latin typeface="PermianSansTypeface" panose="02000000000000000000" pitchFamily="50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90428" y="920967"/>
            <a:ext cx="1725336" cy="91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14559">
            <a:off x="4196288" y="1047170"/>
            <a:ext cx="1474488" cy="77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9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609AE385-57FB-4ED2-B40A-41327656A102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25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0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2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0" name="Рисунок 62"/>
          <p:cNvPicPr/>
          <p:nvPr/>
        </p:nvPicPr>
        <p:blipFill>
          <a:blip r:embed="rId4"/>
          <a:srcRect l="32703" r="34106"/>
          <a:stretch/>
        </p:blipFill>
        <p:spPr bwMode="auto"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241483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 bwMode="auto">
          <a:xfrm>
            <a:off x="-5626" y="-18611"/>
            <a:ext cx="12197626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TextBox 11"/>
          <p:cNvSpPr txBox="1"/>
          <p:nvPr/>
        </p:nvSpPr>
        <p:spPr bwMode="auto">
          <a:xfrm>
            <a:off x="550800" y="151200"/>
            <a:ext cx="11695861" cy="621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/>
                <a:cs typeface="Airborne"/>
              </a:rPr>
              <a:t>ПРОФЕССИОНАЛЬНОЕ ОБУЧЕНИЕ И ТРУДОУСТРОЙСТВО</a:t>
            </a:r>
            <a:endParaRPr lang="ru-RU" dirty="0"/>
          </a:p>
          <a:p>
            <a:pPr>
              <a:lnSpc>
                <a:spcPts val="2000"/>
              </a:lnSpc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/>
                <a:cs typeface="Airborne"/>
              </a:rPr>
              <a:t>ОБУЧАЮЩИХСЯ КОРРЕКЦИОННЫХ ШКОЛ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496081" y="858819"/>
            <a:ext cx="190663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Arial"/>
              </a:rPr>
              <a:t>1 319</a:t>
            </a:r>
            <a:br>
              <a:rPr lang="ru-RU" sz="4000" dirty="0">
                <a:solidFill>
                  <a:srgbClr val="0070C0"/>
                </a:solidFill>
                <a:latin typeface="PermianSansTypeface"/>
                <a:ea typeface="Arial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чел. получили</a:t>
            </a:r>
            <a:b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профессию за 5 лет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593544" y="1847302"/>
            <a:ext cx="2496897" cy="3220952"/>
          </a:xfrm>
          <a:prstGeom prst="rect">
            <a:avLst/>
          </a:prstGeom>
          <a:noFill/>
        </p:spPr>
        <p:txBody>
          <a:bodyPr wrap="square" numCol="1" rtlCol="0">
            <a:no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dk1"/>
                </a:solidFill>
                <a:latin typeface="PermianSansTypeface"/>
                <a:ea typeface="Arial"/>
              </a:rPr>
              <a:t>Партнеры</a:t>
            </a:r>
            <a:endParaRPr sz="1600" b="1" dirty="0">
              <a:solidFill>
                <a:schemeClr val="dk1"/>
              </a:solidFill>
              <a:latin typeface="PermianSansTypeface"/>
              <a:ea typeface="Arial"/>
            </a:endParaRPr>
          </a:p>
          <a:p>
            <a:pPr marL="171450" indent="-171450">
              <a:spcBef>
                <a:spcPts val="600"/>
              </a:spcBef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Чусовской металлургический завод</a:t>
            </a:r>
            <a:endParaRPr dirty="0"/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Тепличный комплекс «Пермский»</a:t>
            </a:r>
            <a:endParaRPr sz="1400" dirty="0">
              <a:solidFill>
                <a:schemeClr val="dk1"/>
              </a:solidFill>
              <a:latin typeface="PermianSansTypeface"/>
              <a:ea typeface="Arial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Курорт «Ключи»</a:t>
            </a:r>
            <a:endParaRPr sz="1400" dirty="0">
              <a:solidFill>
                <a:schemeClr val="dk1"/>
              </a:solidFill>
              <a:latin typeface="PermianSansTypeface"/>
              <a:ea typeface="Arial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Городское зеленое строительство</a:t>
            </a:r>
            <a:endParaRPr dirty="0"/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Сеть быстрого питания «</a:t>
            </a:r>
            <a:r>
              <a:rPr lang="ru-RU" sz="1400" dirty="0" err="1">
                <a:solidFill>
                  <a:schemeClr val="dk1"/>
                </a:solidFill>
                <a:latin typeface="PermianSansTypeface"/>
                <a:ea typeface="Arial"/>
              </a:rPr>
              <a:t>Алендвик</a:t>
            </a: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» </a:t>
            </a:r>
            <a:endParaRPr dirty="0"/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пекарни при Пятёрочке</a:t>
            </a:r>
            <a:endParaRPr sz="1400" dirty="0">
              <a:solidFill>
                <a:schemeClr val="dk1"/>
              </a:solidFill>
              <a:latin typeface="PermianSansTypeface"/>
              <a:ea typeface="Arial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ОДК-стар и др.</a:t>
            </a:r>
            <a:endParaRPr dirty="0"/>
          </a:p>
        </p:txBody>
      </p:sp>
      <p:sp>
        <p:nvSpPr>
          <p:cNvPr id="17" name="TextBox 16"/>
          <p:cNvSpPr txBox="1"/>
          <p:nvPr/>
        </p:nvSpPr>
        <p:spPr bwMode="auto">
          <a:xfrm>
            <a:off x="5511135" y="2798074"/>
            <a:ext cx="3517204" cy="2695275"/>
          </a:xfrm>
          <a:prstGeom prst="rect">
            <a:avLst/>
          </a:prstGeom>
          <a:noFill/>
        </p:spPr>
        <p:txBody>
          <a:bodyPr wrap="square" numCol="1" rtlCol="0">
            <a:noAutofit/>
          </a:bodyPr>
          <a:lstStyle/>
          <a:p>
            <a:pPr>
              <a:defRPr/>
            </a:pPr>
            <a:r>
              <a:rPr lang="ru-RU" sz="1600" b="1" dirty="0">
                <a:latin typeface="PermianSansTypeface"/>
                <a:ea typeface="Arial"/>
              </a:rPr>
              <a:t>Сетевое взаимодействие с СПО</a:t>
            </a:r>
            <a:endParaRPr lang="ru-RU" sz="1600" b="1" dirty="0">
              <a:latin typeface="Montserrat"/>
            </a:endParaRPr>
          </a:p>
          <a:p>
            <a:pPr marL="171450" indent="-171450">
              <a:spcBef>
                <a:spcPts val="600"/>
              </a:spcBef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Пермский химико-технологический техникум</a:t>
            </a:r>
            <a:endParaRPr sz="1400" dirty="0">
              <a:solidFill>
                <a:schemeClr val="dk1"/>
              </a:solidFill>
              <a:latin typeface="PermianSansTypeface"/>
              <a:ea typeface="Arial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Пермский торгово-технологический колледж</a:t>
            </a:r>
            <a:endParaRPr sz="1400" dirty="0">
              <a:solidFill>
                <a:schemeClr val="dk1"/>
              </a:solidFill>
              <a:latin typeface="PermianSansTypeface"/>
              <a:ea typeface="Arial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Кунгурский колледж </a:t>
            </a:r>
            <a:r>
              <a:rPr lang="ru-RU" sz="1400" dirty="0" err="1">
                <a:solidFill>
                  <a:schemeClr val="dk1"/>
                </a:solidFill>
                <a:latin typeface="PermianSansTypeface"/>
                <a:ea typeface="Arial"/>
              </a:rPr>
              <a:t>агротехнологий</a:t>
            </a: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 и управления</a:t>
            </a:r>
            <a:endParaRPr sz="1400" dirty="0">
              <a:solidFill>
                <a:schemeClr val="dk1"/>
              </a:solidFill>
              <a:latin typeface="PermianSansTypeface"/>
              <a:ea typeface="Arial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 err="1">
                <a:solidFill>
                  <a:schemeClr val="dk1"/>
                </a:solidFill>
                <a:latin typeface="PermianSansTypeface"/>
                <a:ea typeface="Arial"/>
              </a:rPr>
              <a:t>Краснокамский</a:t>
            </a: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 политехнический техникум</a:t>
            </a:r>
            <a:endParaRPr sz="1400" dirty="0">
              <a:solidFill>
                <a:schemeClr val="dk1"/>
              </a:solidFill>
              <a:latin typeface="PermianSansTypeface"/>
              <a:ea typeface="Arial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Соликамский технологический колледж</a:t>
            </a:r>
            <a:endParaRPr sz="1400" dirty="0">
              <a:solidFill>
                <a:schemeClr val="dk1"/>
              </a:solidFill>
              <a:latin typeface="PermianSansTypeface"/>
              <a:ea typeface="Arial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ОНИКС</a:t>
            </a:r>
            <a:endParaRPr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496080" y="2079223"/>
            <a:ext cx="17314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Arial"/>
              </a:rPr>
              <a:t>518</a:t>
            </a:r>
            <a:br>
              <a:rPr lang="ru-RU" sz="1600" b="1" dirty="0">
                <a:solidFill>
                  <a:srgbClr val="0070C0"/>
                </a:solidFill>
                <a:latin typeface="PermianSansTypeface"/>
                <a:ea typeface="Arial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чел. обучаются 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 bwMode="auto">
          <a:xfrm>
            <a:off x="9204107" y="830853"/>
            <a:ext cx="11897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6198E7"/>
                </a:solidFill>
                <a:latin typeface="PermianSansTypeface"/>
                <a:ea typeface="Arial"/>
              </a:rPr>
              <a:t>&gt;</a:t>
            </a:r>
            <a:r>
              <a:rPr lang="ru-RU" sz="4000" dirty="0">
                <a:solidFill>
                  <a:srgbClr val="6198E7"/>
                </a:solidFill>
                <a:latin typeface="PermianSansTypeface"/>
                <a:ea typeface="Arial"/>
              </a:rPr>
              <a:t>30</a:t>
            </a:r>
            <a:br>
              <a:rPr lang="ru-RU" sz="4000" dirty="0">
                <a:latin typeface="PermianSansTypeface"/>
                <a:ea typeface="Arial"/>
              </a:rPr>
            </a:br>
            <a:r>
              <a:rPr lang="ru-RU" sz="1400" dirty="0">
                <a:latin typeface="PermianSansTypeface"/>
                <a:ea typeface="Arial"/>
              </a:rPr>
              <a:t>профессий </a:t>
            </a:r>
            <a:endParaRPr sz="1400" dirty="0">
              <a:latin typeface="PermianSansTypeface"/>
              <a:ea typeface="Arial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2591181" y="849812"/>
            <a:ext cx="27314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Arial"/>
              </a:rPr>
              <a:t>89%</a:t>
            </a:r>
            <a:br>
              <a:rPr lang="ru-RU" sz="4000" dirty="0">
                <a:solidFill>
                  <a:srgbClr val="0070C0"/>
                </a:solidFill>
                <a:latin typeface="PermianSansTypeface"/>
                <a:ea typeface="Arial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чел. трудоустроены</a:t>
            </a:r>
            <a:endParaRPr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5511135" y="855838"/>
            <a:ext cx="7904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Arial"/>
              </a:rPr>
              <a:t>14</a:t>
            </a:r>
            <a:br>
              <a:rPr lang="ru-RU" sz="4000" dirty="0">
                <a:solidFill>
                  <a:srgbClr val="0070C0"/>
                </a:solidFill>
                <a:latin typeface="PermianSansTypeface"/>
                <a:ea typeface="Arial"/>
              </a:rPr>
            </a:br>
            <a:endParaRPr sz="1400" dirty="0">
              <a:solidFill>
                <a:schemeClr val="dk1"/>
              </a:solidFill>
              <a:latin typeface="PermianSansTypeface"/>
              <a:ea typeface="Arial"/>
            </a:endParaRPr>
          </a:p>
        </p:txBody>
      </p:sp>
      <p:cxnSp>
        <p:nvCxnSpPr>
          <p:cNvPr id="29" name="Прямая соединительная линия 28"/>
          <p:cNvCxnSpPr>
            <a:cxnSpLocks/>
          </p:cNvCxnSpPr>
          <p:nvPr/>
        </p:nvCxnSpPr>
        <p:spPr bwMode="auto">
          <a:xfrm>
            <a:off x="6301624" y="846089"/>
            <a:ext cx="21703" cy="5343646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5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9147E980-63F7-4407-AF31-2851162A2CFB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26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8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1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41085" y="1913060"/>
            <a:ext cx="2717251" cy="4165120"/>
          </a:xfrm>
          <a:prstGeom prst="rect">
            <a:avLst/>
          </a:prstGeom>
        </p:spPr>
        <p:txBody>
          <a:bodyPr numCol="1">
            <a:noAutofit/>
          </a:bodyPr>
          <a:lstStyle/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Столяр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Слесарь по ремонту с/х техники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Повар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Швея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Оператор ЭВМ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 err="1">
                <a:solidFill>
                  <a:schemeClr val="dk1"/>
                </a:solidFill>
                <a:latin typeface="PermianSansTypeface"/>
              </a:rPr>
              <a:t>Выжигальщик</a:t>
            </a:r>
            <a:endParaRPr lang="ru-RU" sz="1200" dirty="0">
              <a:solidFill>
                <a:schemeClr val="dk1"/>
              </a:solidFill>
              <a:latin typeface="PermianSansTypeface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Гладильщик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 err="1">
                <a:solidFill>
                  <a:schemeClr val="dk1"/>
                </a:solidFill>
                <a:latin typeface="PermianSansTypeface"/>
              </a:rPr>
              <a:t>Плодоовощевод</a:t>
            </a:r>
            <a:endParaRPr lang="ru-RU" sz="1200" dirty="0">
              <a:solidFill>
                <a:schemeClr val="dk1"/>
              </a:solidFill>
              <a:latin typeface="PermianSansTypeface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Каменщик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Штукатур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Тракторист-машинист с/х производства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Переплетчик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Уборщик производственных помещений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Пекарь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Слесарь-сантехник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rgbClr val="0070C0"/>
                </a:solidFill>
                <a:latin typeface="PermianSansTypeface"/>
              </a:rPr>
              <a:t>Парикмахер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rgbClr val="0070C0"/>
                </a:solidFill>
                <a:latin typeface="PermianSansTypeface"/>
              </a:rPr>
              <a:t>Бармен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rgbClr val="0070C0"/>
                </a:solidFill>
                <a:latin typeface="PermianSansTypeface"/>
              </a:rPr>
              <a:t>Электромонтер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200" dirty="0">
                <a:solidFill>
                  <a:schemeClr val="dk1"/>
                </a:solidFill>
                <a:latin typeface="PermianSansTypeface"/>
              </a:rPr>
              <a:t>и др.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09178" y="1497805"/>
            <a:ext cx="5638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7</a:t>
            </a:r>
            <a:br>
              <a:rPr lang="ru-RU" sz="4000" dirty="0">
                <a:solidFill>
                  <a:srgbClr val="0070C0"/>
                </a:solidFill>
                <a:latin typeface="PermianSansTypeface"/>
              </a:rPr>
            </a:b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204762" y="931225"/>
            <a:ext cx="1680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6198E7"/>
                </a:solidFill>
                <a:latin typeface="PermianSansTypeface"/>
              </a:rPr>
              <a:t>+3</a:t>
            </a:r>
            <a:br>
              <a:rPr lang="ru-RU" sz="1400" dirty="0">
                <a:latin typeface="PermianSansTypeface"/>
              </a:rPr>
            </a:br>
            <a:r>
              <a:rPr lang="ru-RU" sz="1400" dirty="0">
                <a:latin typeface="PermianSansTypeface"/>
              </a:rPr>
              <a:t>за последний год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16056" y="5708848"/>
            <a:ext cx="5786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6198E7"/>
                </a:solidFill>
                <a:latin typeface="PermianSansTypeface"/>
              </a:rPr>
              <a:t>Благодарим за сотрудничество!</a:t>
            </a:r>
            <a:endParaRPr lang="ru-RU" dirty="0">
              <a:solidFill>
                <a:srgbClr val="6198E7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96000" y="931225"/>
            <a:ext cx="29911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школ – лицензии</a:t>
            </a:r>
          </a:p>
          <a:p>
            <a:pPr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на профессиональное обучение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58377" y="1611084"/>
            <a:ext cx="23824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школ – сетевое сотрудничество с СПО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41168" y="2132525"/>
            <a:ext cx="6495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dirty="0">
                <a:solidFill>
                  <a:srgbClr val="6198E7"/>
                </a:solidFill>
                <a:latin typeface="PermianSansTypeface"/>
              </a:rPr>
              <a:t>4</a:t>
            </a:r>
            <a:r>
              <a:rPr lang="ru-RU" sz="4400" dirty="0">
                <a:solidFill>
                  <a:srgbClr val="0070C0"/>
                </a:solidFill>
                <a:latin typeface="PermianSansTypeface"/>
              </a:rPr>
              <a:t> 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66000" y="2210950"/>
            <a:ext cx="23748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школы – сотрудничество с ЦОПП</a:t>
            </a:r>
            <a:endParaRPr lang="ru-RU" sz="14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392218" y="931225"/>
            <a:ext cx="0" cy="377932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 bwMode="auto">
          <a:xfrm>
            <a:off x="5322672" y="922656"/>
            <a:ext cx="0" cy="377932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 bwMode="auto">
          <a:xfrm>
            <a:off x="9102751" y="908414"/>
            <a:ext cx="0" cy="377932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Рисунок 62"/>
          <p:cNvPicPr/>
          <p:nvPr/>
        </p:nvPicPr>
        <p:blipFill>
          <a:blip r:embed="rId2"/>
          <a:srcRect l="32703" r="34106"/>
          <a:stretch/>
        </p:blipFill>
        <p:spPr bwMode="auto"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711138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 bwMode="auto">
          <a:xfrm>
            <a:off x="0" y="0"/>
            <a:ext cx="12192000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 bwMode="auto">
          <a:xfrm>
            <a:off x="690480" y="3673706"/>
            <a:ext cx="5776995" cy="2046714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defRPr/>
            </a:pPr>
            <a:r>
              <a:rPr lang="ru-RU" sz="1400" b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Письмо Министерства просвещения Российской Федерации</a:t>
            </a:r>
            <a:br>
              <a:rPr lang="ru-RU" sz="1400" b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b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от 3 марта 2026 года № ОК-589/08 Программы по дисциплине</a:t>
            </a:r>
          </a:p>
          <a:p>
            <a:pPr lvl="0">
              <a:spcBef>
                <a:spcPts val="600"/>
              </a:spcBef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«Безопасность жизнедеятельности»</a:t>
            </a:r>
          </a:p>
          <a:p>
            <a:pPr lvl="0">
              <a:spcBef>
                <a:spcPts val="600"/>
              </a:spcBef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Включены модули:</a:t>
            </a:r>
            <a:endParaRPr sz="1400" b="1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«Безопасность на дорогах и объектах транспортной инфраструктуры»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«Пожарная безопасность»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«Безопасность на водных объектах»</a:t>
            </a:r>
            <a:endParaRPr dirty="0"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6619875" y="956085"/>
            <a:ext cx="4930725" cy="477053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ru-RU" sz="1400" b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Письмо Министерства просвещения Российской Федерации от 9 июля 2026 года № ОК-1984/03</a:t>
            </a:r>
            <a:endParaRPr lang="ru-RU" sz="1400" dirty="0">
              <a:solidFill>
                <a:srgbClr val="000000"/>
              </a:solidFill>
              <a:latin typeface="PermianSansTypeface"/>
              <a:ea typeface="PermianSansTypeface"/>
              <a:cs typeface="PermianSansTypeface"/>
            </a:endParaRPr>
          </a:p>
          <a:p>
            <a:pPr>
              <a:spcBef>
                <a:spcPts val="1200"/>
              </a:spcBef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Рекомендации </a:t>
            </a:r>
            <a:r>
              <a:rPr lang="ru-RU"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об организации внеурочной деятельности</a:t>
            </a:r>
            <a:endParaRPr sz="1400" b="1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  <a:p>
            <a:pPr lvl="0"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Перечень курсов:</a:t>
            </a:r>
            <a:endParaRPr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«Разговоры о важном» – с 1 по 11 классы 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«Россия – мои горизонты» – с 6 по 11 класс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«Орлята России» – с 1 по 4 классы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«Военные учебные сборы»/ «Начальная военная подготовка» – в 8 и 10 классах 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курсы по финансовой грамотности – со 2 по 11 класс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курсы в рамках реализации Концепции исторического просвещения – со 2 по 11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курсы, поддерживающие математическое 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и естественно-научное образование – с 5 по 11 класс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курсы, поддерживающие профильное обучение 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и углубленное изучение отдельных предметов – 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с 7 по 11 класс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курсы, поддерживающие физическое развитие обучающихся - с 1 по 11 класс</a:t>
            </a:r>
            <a:endParaRPr sz="1400" dirty="0">
              <a:solidFill>
                <a:srgbClr val="000000"/>
              </a:solidFill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641400" y="956085"/>
            <a:ext cx="5826075" cy="2554545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601"/>
              </a:spcAft>
              <a:buClr>
                <a:srgbClr val="000000"/>
              </a:buClr>
              <a:defRPr/>
            </a:pPr>
            <a:r>
              <a:rPr lang="ru-RU" sz="1400" b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Письмо Министерства просвещения Российской Федерации</a:t>
            </a:r>
            <a:br>
              <a:rPr lang="ru-RU" sz="1400" b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b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от 18 марта 2026 года № ОК-863/03 Введении учебного предмета</a:t>
            </a:r>
          </a:p>
          <a:p>
            <a:pPr lvl="0">
              <a:spcAft>
                <a:spcPts val="601"/>
              </a:spcAft>
              <a:buClr>
                <a:srgbClr val="000000"/>
              </a:buCl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«Духовно нравственная культура России»</a:t>
            </a:r>
            <a:endParaRPr sz="1400" b="1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  <a:p>
            <a:pPr lvl="0">
              <a:spcAft>
                <a:spcPts val="601"/>
              </a:spcAft>
              <a:buClr>
                <a:srgbClr val="000000"/>
              </a:buCl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5-7 классы:</a:t>
            </a:r>
            <a:endParaRPr sz="1400" b="1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  <a:p>
            <a:pPr lvl="0">
              <a:buClr>
                <a:srgbClr val="000000"/>
              </a:buClr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со II полугодия 2026/27 учебного года:</a:t>
            </a:r>
          </a:p>
          <a:p>
            <a:pPr marL="285750" lvl="0" indent="-285750"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5 класс в объеме 17 часов (1 час в неделю)</a:t>
            </a:r>
          </a:p>
          <a:p>
            <a:pPr lvl="0">
              <a:spcBef>
                <a:spcPts val="600"/>
              </a:spcBef>
              <a:buClr>
                <a:srgbClr val="000000"/>
              </a:buClr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с 1 сентября 2027 года: </a:t>
            </a:r>
          </a:p>
          <a:p>
            <a:pPr marL="285750" lvl="0" indent="-285750"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5 класс в объеме 17 часов (0,5 часа в неделю)</a:t>
            </a:r>
          </a:p>
          <a:p>
            <a:pPr marL="285750" lvl="0" indent="-285750"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6 класс в объеме 34 часов (1 час в неделю)</a:t>
            </a:r>
          </a:p>
          <a:p>
            <a:pPr marL="285750" lvl="0" indent="-285750"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7 класс в объеме 34 часов (1 час в неделю)</a:t>
            </a:r>
            <a:endParaRPr dirty="0"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296820" y="5791954"/>
            <a:ext cx="8469831" cy="335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>
                <a:solidFill>
                  <a:srgbClr val="FF0000"/>
                </a:solidFill>
                <a:latin typeface="PermianSansTypeface"/>
                <a:ea typeface="PermianSansTypeface"/>
                <a:cs typeface="PermianSansTypeface"/>
              </a:rPr>
              <a:t>Конструктор рабочих программ: https://edsoo.ru/konstruktor-rabochih-programm/</a:t>
            </a:r>
            <a:endParaRPr sz="1600" b="1">
              <a:solidFill>
                <a:srgbClr val="FF0000"/>
              </a:solidFill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12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3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274EDCD5-F9EE-4B09-836F-0B48F217AF4C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27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4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6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7" name="Рисунок 62"/>
          <p:cNvPicPr/>
          <p:nvPr/>
        </p:nvPicPr>
        <p:blipFill>
          <a:blip r:embed="rId3"/>
          <a:srcRect l="32703" r="34106"/>
          <a:stretch/>
        </p:blipFill>
        <p:spPr bwMode="auto"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83C5DE-A761-18DC-3633-74772317C590}"/>
              </a:ext>
            </a:extLst>
          </p:cNvPr>
          <p:cNvSpPr txBox="1"/>
          <p:nvPr/>
        </p:nvSpPr>
        <p:spPr>
          <a:xfrm>
            <a:off x="550800" y="151200"/>
            <a:ext cx="9460720" cy="618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 panose="02000000000000000000" pitchFamily="50" charset="0"/>
              </a:rPr>
              <a:t>НОРМАТИВНАЯ БАЗА: НОВЫЕ ПРИКАЗЫ И ПИСЬМА </a:t>
            </a:r>
            <a:br>
              <a:rPr lang="ru-RU" sz="2400" b="1" dirty="0">
                <a:solidFill>
                  <a:schemeClr val="bg1"/>
                </a:solidFill>
                <a:latin typeface="PermianSansTypeface" panose="02000000000000000000" pitchFamily="50" charset="0"/>
              </a:rPr>
            </a:br>
            <a:r>
              <a:rPr lang="ru-RU" sz="2400" b="1" dirty="0">
                <a:solidFill>
                  <a:schemeClr val="bg1"/>
                </a:solidFill>
                <a:latin typeface="PermianSansTypeface" panose="02000000000000000000" pitchFamily="50" charset="0"/>
              </a:rPr>
              <a:t>МИНПРОСВЕЩЕНИЯ РОССИИ НА 2026/2027 УЧЕБНЫЙ ГОД</a:t>
            </a:r>
            <a:endParaRPr lang="ru-RU" sz="2400" dirty="0">
              <a:latin typeface="PermianSansTypefac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206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 bwMode="auto">
          <a:xfrm>
            <a:off x="0" y="0"/>
            <a:ext cx="12192000" cy="81576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6418729" y="991069"/>
            <a:ext cx="5522632" cy="3077766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1400" b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Письмо Министерства просвещения Российской Федерации от 7 июля 2026 года № ОК-1948/03</a:t>
            </a:r>
          </a:p>
          <a:p>
            <a:pPr lvl="0">
              <a:spcBef>
                <a:spcPts val="1200"/>
              </a:spcBef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Рекомендации об организации каникул</a:t>
            </a:r>
          </a:p>
          <a:p>
            <a:pPr lvl="0">
              <a:spcBef>
                <a:spcPts val="1200"/>
              </a:spcBef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Завершение учебного года – не ранее 26 мая</a:t>
            </a:r>
            <a:endParaRPr lang="ru-RU" dirty="0">
              <a:latin typeface="PermianSansTypeface"/>
              <a:ea typeface="PermianSansTypeface"/>
              <a:cs typeface="PermianSansTypeface"/>
            </a:endParaRPr>
          </a:p>
          <a:p>
            <a:pPr lvl="0">
              <a:spcBef>
                <a:spcPts val="1200"/>
              </a:spcBef>
              <a:defRPr/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При системе обучения по четвертям: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i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осенние</a:t>
            </a: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 каникулы: с 26 октября </a:t>
            </a: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по 3 ноября 2026 г.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i="1" dirty="0">
                <a:latin typeface="PermianSansTypeface"/>
                <a:ea typeface="PermianSansTypeface"/>
                <a:cs typeface="PermianSansTypeface"/>
              </a:rPr>
              <a:t>зимние</a:t>
            </a: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 каникулы: с 31 декабря 2026 г. по 10 января 2027 г.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i="1" dirty="0">
                <a:latin typeface="PermianSansTypeface"/>
                <a:ea typeface="PermianSansTypeface"/>
                <a:cs typeface="PermianSansTypeface"/>
              </a:rPr>
              <a:t>весенние</a:t>
            </a: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 каникулы: с 27 марта по 4 апреля 2027 г. 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i="1" dirty="0">
                <a:latin typeface="PermianSansTypeface"/>
                <a:ea typeface="PermianSansTypeface"/>
                <a:cs typeface="PermianSansTypeface"/>
              </a:rPr>
              <a:t>летние</a:t>
            </a: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 каникулы: с 27 мая по 31 августа 2027 г. </a:t>
            </a:r>
            <a:endParaRPr lang="ru-RU" dirty="0">
              <a:latin typeface="PermianSansTypeface"/>
              <a:ea typeface="PermianSansTypeface"/>
              <a:cs typeface="PermianSansTypeface"/>
            </a:endParaRPr>
          </a:p>
          <a:p>
            <a:pPr lvl="0">
              <a:spcBef>
                <a:spcPts val="1200"/>
              </a:spcBef>
              <a:defRPr/>
            </a:pP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Для 1 класса </a:t>
            </a:r>
            <a:r>
              <a:rPr lang="ru-RU" sz="1400" i="1" dirty="0">
                <a:latin typeface="PermianSansTypeface"/>
                <a:ea typeface="PermianSansTypeface"/>
                <a:cs typeface="PermianSansTypeface"/>
              </a:rPr>
              <a:t>дополнительные</a:t>
            </a: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 каникулы:</a:t>
            </a:r>
          </a:p>
          <a:p>
            <a:pPr marL="285750" lvl="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с 15 по 21 февраля 2027 г.</a:t>
            </a:r>
            <a:endParaRPr dirty="0"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671980" y="991069"/>
            <a:ext cx="5522632" cy="4832092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Приказы Федеральной службы по надзору в сфере образования и науки:</a:t>
            </a:r>
            <a:endParaRPr sz="1400" b="1" dirty="0">
              <a:solidFill>
                <a:srgbClr val="000000"/>
              </a:solidFill>
              <a:latin typeface="PermianSansTypeface"/>
              <a:ea typeface="PermianSansTypeface"/>
              <a:cs typeface="PermianSansTypeface"/>
            </a:endParaRPr>
          </a:p>
          <a:p>
            <a:pPr>
              <a:defRPr/>
            </a:pPr>
            <a:endParaRPr sz="1400" dirty="0">
              <a:solidFill>
                <a:srgbClr val="000000"/>
              </a:solidFill>
              <a:latin typeface="PermianSansTypeface"/>
              <a:ea typeface="PermianSansTypeface"/>
              <a:cs typeface="PermianSansTypeface"/>
            </a:endParaRPr>
          </a:p>
          <a:p>
            <a:pP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Приказ от 28 апреля 2026 г. № 990 </a:t>
            </a: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«Об утверждении состава участников, сроков и продолжительности проведения национальных сопоставительных исследований качества общего образования в образовательных организациях, осуществляющих образовательную деятельность, в 2026/2027 учебном году» </a:t>
            </a:r>
            <a:endParaRPr dirty="0">
              <a:latin typeface="PermianSansTypeface"/>
              <a:ea typeface="PermianSansTypeface"/>
              <a:cs typeface="PermianSansTypeface"/>
            </a:endParaRPr>
          </a:p>
          <a:p>
            <a:pPr>
              <a:defRPr/>
            </a:pPr>
            <a:endParaRPr sz="1400" dirty="0">
              <a:solidFill>
                <a:srgbClr val="000000"/>
              </a:solidFill>
              <a:latin typeface="PermianSansTypeface"/>
              <a:ea typeface="PermianSansTypeface"/>
              <a:cs typeface="PermianSansTypeface"/>
            </a:endParaRPr>
          </a:p>
          <a:p>
            <a:pP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Приказ от 28 апреля 2026 г. № 991</a:t>
            </a:r>
            <a:r>
              <a:rPr lang="ru-RU"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«Об утверждении состава участников, сроков и продолжительности проведения всероссийских проверочных работ в образовательных организациях, осуществляющих образовательную деятельность по образовательным программам начального общего, основного общего, среднего общего образования,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а также перечня учебных предметов, по которым проводятся всероссийские проверочные работы в образовательных организациях, осуществляющих образовательную деятельность по образовательным программам начального общего, основного общего, среднего общего образования,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в 2026/2027 учебном году» </a:t>
            </a:r>
            <a:endParaRPr dirty="0"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741186" y="5897321"/>
            <a:ext cx="8906852" cy="335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latin typeface="PermianSansTypeface"/>
                <a:ea typeface="PermianSansTypeface"/>
                <a:cs typeface="PermianSansTypeface"/>
              </a:rPr>
              <a:t>Конструктор рабочих программ: https://edsoo.ru/konstruktor-rabochih-programm/</a:t>
            </a:r>
            <a:endParaRPr sz="1600" b="1" dirty="0">
              <a:solidFill>
                <a:srgbClr val="FF0000"/>
              </a:solidFill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11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2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7F53392E-EE66-4186-8590-7D511E8E7516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28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3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5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6" name="Рисунок 62"/>
          <p:cNvPicPr/>
          <p:nvPr/>
        </p:nvPicPr>
        <p:blipFill>
          <a:blip r:embed="rId3"/>
          <a:srcRect l="32703" r="34106"/>
          <a:stretch/>
        </p:blipFill>
        <p:spPr bwMode="auto"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9984FA-8FEE-4867-E39B-DE1CD526D94C}"/>
              </a:ext>
            </a:extLst>
          </p:cNvPr>
          <p:cNvSpPr txBox="1"/>
          <p:nvPr/>
        </p:nvSpPr>
        <p:spPr bwMode="auto">
          <a:xfrm>
            <a:off x="550800" y="151200"/>
            <a:ext cx="9460720" cy="618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 panose="02000000000000000000" pitchFamily="50" charset="0"/>
              </a:rPr>
              <a:t>НОРМАТИВНАЯ БАЗА: НОВЫЕ ПРИКАЗЫ И ПИСЬМА </a:t>
            </a:r>
            <a:br>
              <a:rPr lang="ru-RU" sz="2400" b="1" dirty="0">
                <a:solidFill>
                  <a:schemeClr val="bg1"/>
                </a:solidFill>
                <a:latin typeface="PermianSansTypeface" panose="02000000000000000000" pitchFamily="50" charset="0"/>
              </a:rPr>
            </a:br>
            <a:r>
              <a:rPr lang="ru-RU" sz="2400" b="1" dirty="0">
                <a:solidFill>
                  <a:schemeClr val="bg1"/>
                </a:solidFill>
                <a:latin typeface="PermianSansTypeface" panose="02000000000000000000" pitchFamily="50" charset="0"/>
              </a:rPr>
              <a:t>МИНПРОСВЕЩЕНИЯ РОССИИ НА 2026/2027 УЧЕБНЫЙ ГОД</a:t>
            </a:r>
            <a:endParaRPr lang="ru-RU" sz="2400" dirty="0">
              <a:latin typeface="PermianSansTypefac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46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7">
            <a:extLst>
              <a:ext uri="{FF2B5EF4-FFF2-40B4-BE49-F238E27FC236}">
                <a16:creationId xmlns:a16="http://schemas.microsoft.com/office/drawing/2014/main" id="{5B753E02-C3CA-ADDD-0A64-E0D68394F452}"/>
              </a:ext>
            </a:extLst>
          </p:cNvPr>
          <p:cNvSpPr/>
          <p:nvPr/>
        </p:nvSpPr>
        <p:spPr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88" name="TextBox 65"/>
          <p:cNvSpPr/>
          <p:nvPr/>
        </p:nvSpPr>
        <p:spPr>
          <a:xfrm>
            <a:off x="550800" y="212400"/>
            <a:ext cx="1149840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ВСЕРОССИЙСКАЯ ОЛИМПИАДА ШКОЛЬНИКОВ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96" name="Прямоугольник 71"/>
          <p:cNvSpPr/>
          <p:nvPr/>
        </p:nvSpPr>
        <p:spPr>
          <a:xfrm>
            <a:off x="0" y="6351120"/>
            <a:ext cx="12191040" cy="5155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97" name="Текст 53"/>
          <p:cNvSpPr/>
          <p:nvPr/>
        </p:nvSpPr>
        <p:spPr>
          <a:xfrm>
            <a:off x="11550600" y="6505560"/>
            <a:ext cx="441000" cy="35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FFDA9203-D94A-48B3-8B03-3DA7F41BC785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29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98" name="Текст 54"/>
          <p:cNvSpPr/>
          <p:nvPr/>
        </p:nvSpPr>
        <p:spPr>
          <a:xfrm>
            <a:off x="697680" y="6425280"/>
            <a:ext cx="3246840" cy="39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0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2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670A40-D028-3C6A-EC0D-1EDC8ADFB09A}"/>
              </a:ext>
            </a:extLst>
          </p:cNvPr>
          <p:cNvSpPr txBox="1"/>
          <p:nvPr/>
        </p:nvSpPr>
        <p:spPr bwMode="auto">
          <a:xfrm>
            <a:off x="540631" y="1015979"/>
            <a:ext cx="2563357" cy="79534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12699" algn="l">
              <a:lnSpc>
                <a:spcPct val="80000"/>
              </a:lnSpc>
              <a:spcBef>
                <a:spcPts val="99"/>
              </a:spcBef>
              <a:defRPr/>
            </a:pPr>
            <a:r>
              <a:rPr lang="ru-RU" sz="4000" spc="-109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24</a:t>
            </a:r>
            <a:br>
              <a:rPr lang="ru-RU" sz="2200" b="1" spc="-109" dirty="0">
                <a:solidFill>
                  <a:srgbClr val="2F5696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предмета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B2DC53-BC9E-F3E8-ADA2-5ED8EEE619C0}"/>
              </a:ext>
            </a:extLst>
          </p:cNvPr>
          <p:cNvSpPr txBox="1"/>
          <p:nvPr/>
        </p:nvSpPr>
        <p:spPr bwMode="auto">
          <a:xfrm>
            <a:off x="564087" y="4417556"/>
            <a:ext cx="2566796" cy="97706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sz="40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22</a:t>
            </a:r>
            <a:br>
              <a:rPr lang="ru-RU" sz="2800" b="1" dirty="0">
                <a:solidFill>
                  <a:schemeClr val="tx2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sz="1400" dirty="0" err="1">
                <a:latin typeface="PermianSansTypeface"/>
                <a:ea typeface="PermianSansTypeface"/>
                <a:cs typeface="PermianSansTypeface"/>
              </a:rPr>
              <a:t>призера</a:t>
            </a:r>
            <a:r>
              <a:rPr sz="1400" dirty="0">
                <a:latin typeface="PermianSansTypeface"/>
                <a:ea typeface="PermianSansTypeface"/>
                <a:cs typeface="PermianSansTypeface"/>
              </a:rPr>
              <a:t> и </a:t>
            </a:r>
            <a:r>
              <a:rPr sz="1400" dirty="0" err="1">
                <a:latin typeface="PermianSansTypeface"/>
                <a:ea typeface="PermianSansTypeface"/>
                <a:cs typeface="PermianSansTypeface"/>
              </a:rPr>
              <a:t>победителя</a:t>
            </a: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 заключительного этапа</a:t>
            </a:r>
            <a:endParaRPr sz="1400" dirty="0"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81E9FF-3333-E7E4-957C-EB646ED6E841}"/>
              </a:ext>
            </a:extLst>
          </p:cNvPr>
          <p:cNvSpPr txBox="1"/>
          <p:nvPr/>
        </p:nvSpPr>
        <p:spPr bwMode="auto">
          <a:xfrm>
            <a:off x="2822409" y="4337631"/>
            <a:ext cx="2369464" cy="64389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20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1</a:t>
            </a:r>
            <a:r>
              <a:rPr lang="ru-RU" sz="20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7</a:t>
            </a:r>
            <a:r>
              <a:rPr sz="20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lang="ru-RU" sz="1400" b="0" i="0" u="none" strike="noStrike" cap="none" spc="0" dirty="0">
                <a:solidFill>
                  <a:schemeClr val="tx1"/>
                </a:solidFill>
                <a:latin typeface="PermianSansTypeface"/>
                <a:ea typeface="PermianSansTypeface"/>
                <a:cs typeface="PermianSansTypeface"/>
              </a:rPr>
              <a:t>призеров</a:t>
            </a:r>
            <a:br>
              <a:rPr lang="ru-RU" sz="1400" b="0" i="0" u="none" strike="noStrike" cap="none" spc="0" dirty="0">
                <a:solidFill>
                  <a:schemeClr val="tx1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sz="1400" dirty="0">
                <a:latin typeface="PermianSansTypeface"/>
                <a:ea typeface="PermianSansTypeface"/>
                <a:cs typeface="PermianSansTypeface"/>
              </a:rPr>
              <a:t>и </a:t>
            </a:r>
            <a:r>
              <a:rPr sz="1400" dirty="0" err="1">
                <a:latin typeface="PermianSansTypeface"/>
                <a:ea typeface="PermianSansTypeface"/>
                <a:cs typeface="PermianSansTypeface"/>
              </a:rPr>
              <a:t>победителей</a:t>
            </a:r>
            <a:r>
              <a:rPr sz="1400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в 2025 г.</a:t>
            </a:r>
            <a:r>
              <a:rPr sz="1400" dirty="0">
                <a:latin typeface="PermianSansTypeface"/>
                <a:ea typeface="PermianSansTypeface"/>
                <a:cs typeface="PermianSansTypeface"/>
              </a:rPr>
              <a:t>                 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948385-3704-77EE-3958-69A0DF2D8FE0}"/>
              </a:ext>
            </a:extLst>
          </p:cNvPr>
          <p:cNvSpPr/>
          <p:nvPr/>
        </p:nvSpPr>
        <p:spPr>
          <a:xfrm>
            <a:off x="522701" y="2024378"/>
            <a:ext cx="2816950" cy="813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99">
              <a:lnSpc>
                <a:spcPct val="80000"/>
              </a:lnSpc>
              <a:spcBef>
                <a:spcPts val="99"/>
              </a:spcBef>
              <a:defRPr/>
            </a:pPr>
            <a:r>
              <a:rPr lang="en-US" sz="4000" spc="-109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&gt;</a:t>
            </a:r>
            <a:r>
              <a:rPr lang="ru-RU" sz="4000" spc="-109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226 тыс.</a:t>
            </a:r>
          </a:p>
          <a:p>
            <a:pPr marL="12699">
              <a:spcBef>
                <a:spcPts val="99"/>
              </a:spcBef>
              <a:defRPr/>
            </a:pP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участников школьного этапа</a:t>
            </a:r>
            <a:endParaRPr lang="ru-RU" sz="1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391A01B-949E-E9A8-01BA-33327F1CD6C0}"/>
              </a:ext>
            </a:extLst>
          </p:cNvPr>
          <p:cNvSpPr/>
          <p:nvPr/>
        </p:nvSpPr>
        <p:spPr>
          <a:xfrm>
            <a:off x="523604" y="3152753"/>
            <a:ext cx="2607279" cy="1028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99">
              <a:lnSpc>
                <a:spcPct val="80000"/>
              </a:lnSpc>
              <a:spcBef>
                <a:spcPts val="99"/>
              </a:spcBef>
              <a:defRPr/>
            </a:pPr>
            <a:r>
              <a:rPr lang="en-US" sz="4000" spc="-109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&gt;</a:t>
            </a:r>
            <a:r>
              <a:rPr lang="ru-RU" sz="4000" spc="-109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29 тыс.</a:t>
            </a:r>
          </a:p>
          <a:p>
            <a:pPr marL="12699">
              <a:spcBef>
                <a:spcPts val="99"/>
              </a:spcBef>
              <a:defRPr/>
            </a:pP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участников муниципального этапа</a:t>
            </a:r>
            <a:endParaRPr lang="ru-R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1FD6B-2D07-DA9B-03F4-535ECE821C4D}"/>
              </a:ext>
            </a:extLst>
          </p:cNvPr>
          <p:cNvSpPr txBox="1"/>
          <p:nvPr/>
        </p:nvSpPr>
        <p:spPr bwMode="auto">
          <a:xfrm>
            <a:off x="2835047" y="1947693"/>
            <a:ext cx="2369464" cy="64389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+ 17 тыс.</a:t>
            </a:r>
            <a:br>
              <a:rPr lang="ru-RU"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за последний год</a:t>
            </a:r>
            <a:r>
              <a:rPr sz="1400" dirty="0">
                <a:latin typeface="PermianSansTypeface"/>
                <a:ea typeface="PermianSansTypeface"/>
                <a:cs typeface="PermianSansTypeface"/>
              </a:rPr>
              <a:t>               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EE2DBD-2D8F-2247-C606-FD62311BA34E}"/>
              </a:ext>
            </a:extLst>
          </p:cNvPr>
          <p:cNvSpPr txBox="1"/>
          <p:nvPr/>
        </p:nvSpPr>
        <p:spPr bwMode="auto">
          <a:xfrm>
            <a:off x="2835047" y="3102035"/>
            <a:ext cx="2369464" cy="64389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+ 2 тыс.</a:t>
            </a:r>
            <a:br>
              <a:rPr lang="ru-RU"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400" dirty="0">
                <a:latin typeface="PermianSansTypeface"/>
                <a:ea typeface="PermianSansTypeface"/>
                <a:cs typeface="PermianSansTypeface"/>
              </a:rPr>
              <a:t>за последний год</a:t>
            </a:r>
            <a:r>
              <a:rPr sz="1400" dirty="0">
                <a:latin typeface="PermianSansTypeface"/>
                <a:ea typeface="PermianSansTypeface"/>
                <a:cs typeface="PermianSansTypeface"/>
              </a:rPr>
              <a:t>                  </a:t>
            </a: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42A19257-619A-AA96-BA4F-1410CD64D2D5}"/>
              </a:ext>
            </a:extLst>
          </p:cNvPr>
          <p:cNvSpPr/>
          <p:nvPr/>
        </p:nvSpPr>
        <p:spPr bwMode="auto">
          <a:xfrm>
            <a:off x="2151529" y="5591249"/>
            <a:ext cx="9793631" cy="574603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buClr>
                <a:srgbClr val="000000"/>
              </a:buClr>
              <a:defRPr/>
            </a:pPr>
            <a:r>
              <a:rPr lang="ru-RU" sz="2000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Проведение единого школьного этапа</a:t>
            </a:r>
            <a:endParaRPr lang="ru-RU" sz="2000" b="0" u="none" strike="noStrike" dirty="0">
              <a:solidFill>
                <a:srgbClr val="000000"/>
              </a:solidFill>
              <a:latin typeface="PermianSansTypeface"/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6D6A8E8C-B54B-E2FF-F6D8-40CABA3429FF}"/>
              </a:ext>
            </a:extLst>
          </p:cNvPr>
          <p:cNvSpPr/>
          <p:nvPr/>
        </p:nvSpPr>
        <p:spPr bwMode="auto">
          <a:xfrm>
            <a:off x="658379" y="5591250"/>
            <a:ext cx="1493150" cy="574603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ЗАДАЧА</a:t>
            </a:r>
            <a:br>
              <a:rPr lang="ru-RU" sz="2000" dirty="0"/>
            </a:br>
            <a:r>
              <a:rPr lang="ru-RU" sz="2000" b="1" dirty="0">
                <a:solidFill>
                  <a:schemeClr val="lt1"/>
                </a:solidFill>
                <a:latin typeface="PermianSansTypeface"/>
              </a:rPr>
              <a:t>НА</a:t>
            </a: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 2026 Г.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pic>
        <p:nvPicPr>
          <p:cNvPr id="15" name="Рисунок 138">
            <a:extLst>
              <a:ext uri="{FF2B5EF4-FFF2-40B4-BE49-F238E27FC236}">
                <a16:creationId xmlns:a16="http://schemas.microsoft.com/office/drawing/2014/main" id="{3D93E72C-06A8-15CB-4149-D15A85937E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732385" y="937065"/>
            <a:ext cx="1132351" cy="82799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63BC1AB-CECD-36C9-1267-5ADE277EC3F0}"/>
              </a:ext>
            </a:extLst>
          </p:cNvPr>
          <p:cNvSpPr txBox="1"/>
          <p:nvPr/>
        </p:nvSpPr>
        <p:spPr>
          <a:xfrm>
            <a:off x="3804090" y="1324617"/>
            <a:ext cx="143048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PermianSansTypeface" panose="02000000000000000000" pitchFamily="50" charset="0"/>
              </a:rPr>
              <a:t>региональный оператор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8F42BF-20CA-DDD0-A75C-4FEA513E74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574" y="999946"/>
            <a:ext cx="6710586" cy="447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77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Прямоугольник 17"/>
          <p:cNvSpPr/>
          <p:nvPr/>
        </p:nvSpPr>
        <p:spPr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10" name="TextBox 11"/>
          <p:cNvSpPr/>
          <p:nvPr/>
        </p:nvSpPr>
        <p:spPr>
          <a:xfrm>
            <a:off x="549360" y="212400"/>
            <a:ext cx="111924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ПЕРМСКИЙ КРАЙ В ФЕДЕРАЛЬНОЙ ПОВЕСТКЕ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13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14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A1A076F4-84E7-44CA-9113-E195F72D3B91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3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15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17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2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" name="Таблица 16">
            <a:extLst>
              <a:ext uri="{FF2B5EF4-FFF2-40B4-BE49-F238E27FC236}">
                <a16:creationId xmlns:a16="http://schemas.microsoft.com/office/drawing/2014/main" id="{7C689AB9-635A-4BC5-5B62-C17F18E697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8402284"/>
              </p:ext>
            </p:extLst>
          </p:nvPr>
        </p:nvGraphicFramePr>
        <p:xfrm>
          <a:off x="335520" y="1004760"/>
          <a:ext cx="7038360" cy="5131920"/>
        </p:xfrm>
        <a:graphic>
          <a:graphicData uri="http://schemas.openxmlformats.org/drawingml/2006/table">
            <a:tbl>
              <a:tblPr/>
              <a:tblGrid>
                <a:gridCol w="1959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9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764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400" b="0" u="none" strike="noStrike" dirty="0">
                          <a:solidFill>
                            <a:srgbClr val="6198E7"/>
                          </a:solidFill>
                          <a:uFillTx/>
                          <a:latin typeface="PermianSansTypeface"/>
                          <a:ea typeface="Arial"/>
                        </a:rPr>
                        <a:t>5 место </a:t>
                      </a:r>
                      <a:endParaRPr lang="ru-RU" sz="2400" b="0" u="none" strike="noStrike" dirty="0">
                        <a:solidFill>
                          <a:srgbClr val="6198E7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по увеличению бюджетных мест для приема</a:t>
                      </a:r>
                      <a:br>
                        <a:rPr sz="1600" dirty="0"/>
                      </a:br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в техникумы и колледжи</a:t>
                      </a:r>
                      <a:endParaRPr lang="ru-RU" sz="16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64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400" b="0" u="none" strike="noStrike" dirty="0">
                          <a:solidFill>
                            <a:srgbClr val="6198E7"/>
                          </a:solidFill>
                          <a:uFillTx/>
                          <a:latin typeface="PermianSansTypeface"/>
                          <a:ea typeface="Roboto"/>
                        </a:rPr>
                        <a:t>9 место</a:t>
                      </a:r>
                      <a:endParaRPr lang="ru-RU" sz="2400" b="0" u="none" strike="noStrike" dirty="0">
                        <a:solidFill>
                          <a:srgbClr val="6198E7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по количеству созданных кластеров </a:t>
                      </a:r>
                      <a:r>
                        <a:rPr lang="ru-RU" sz="1600" b="0" u="none" strike="noStrike" dirty="0" err="1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Профессионалитета</a:t>
                      </a:r>
                      <a:endParaRPr lang="ru-RU" sz="16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64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400" b="0" u="none" strike="noStrike" dirty="0">
                          <a:solidFill>
                            <a:srgbClr val="6198E7"/>
                          </a:solidFill>
                          <a:uFillTx/>
                          <a:latin typeface="PermianSansTypeface"/>
                          <a:ea typeface="Arial"/>
                        </a:rPr>
                        <a:t>5 место</a:t>
                      </a:r>
                      <a:endParaRPr lang="ru-RU" sz="2400" b="0" u="none" strike="noStrike" dirty="0">
                        <a:solidFill>
                          <a:srgbClr val="6198E7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по выстраиванию эффективной модели управления воспитанием</a:t>
                      </a:r>
                      <a:endParaRPr lang="ru-RU" sz="16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64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400" b="0" u="none" strike="noStrike" dirty="0">
                          <a:solidFill>
                            <a:srgbClr val="6198E7"/>
                          </a:solidFill>
                          <a:uFillTx/>
                          <a:latin typeface="PermianSansTypeface"/>
                          <a:ea typeface="Roboto"/>
                        </a:rPr>
                        <a:t>4 место</a:t>
                      </a:r>
                      <a:endParaRPr lang="ru-RU" sz="2400" b="0" u="none" strike="noStrike" dirty="0">
                        <a:solidFill>
                          <a:srgbClr val="6198E7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во всероссийском конкурсе инициатив родительских сообществ</a:t>
                      </a:r>
                      <a:endParaRPr lang="ru-RU" sz="16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64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000" b="0" u="none" strike="noStrike" dirty="0">
                          <a:solidFill>
                            <a:srgbClr val="6198E7"/>
                          </a:solidFill>
                          <a:uFillTx/>
                          <a:latin typeface="PermianSansTypeface"/>
                          <a:ea typeface="Arial"/>
                        </a:rPr>
                        <a:t>В топ 20 субъектов РФ</a:t>
                      </a:r>
                      <a:endParaRPr lang="ru-RU" sz="2000" b="0" u="none" strike="noStrike" dirty="0">
                        <a:solidFill>
                          <a:srgbClr val="6198E7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6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по охвату детей дополнительным образованием</a:t>
                      </a:r>
                      <a:endParaRPr lang="ru-RU" sz="16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016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000" b="0" u="none" strike="noStrike" dirty="0">
                          <a:solidFill>
                            <a:srgbClr val="6198E7"/>
                          </a:solidFill>
                          <a:uFillTx/>
                          <a:latin typeface="PermianSansTypeface"/>
                          <a:ea typeface="Arial"/>
                        </a:rPr>
                        <a:t>В топ 15 субъектов РФ</a:t>
                      </a:r>
                      <a:endParaRPr lang="ru-RU" sz="2000" b="0" u="none" strike="noStrike" dirty="0">
                        <a:solidFill>
                          <a:srgbClr val="6198E7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6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по проекту «Производительность труда» (эффективность сети образовательных организаций)</a:t>
                      </a:r>
                      <a:endParaRPr lang="ru-RU" sz="16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016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000" b="0" u="none" strike="noStrike" dirty="0">
                          <a:solidFill>
                            <a:srgbClr val="6198E7"/>
                          </a:solidFill>
                          <a:uFillTx/>
                          <a:latin typeface="PermianSansTypeface"/>
                          <a:ea typeface="Arial"/>
                        </a:rPr>
                        <a:t>В топ 15 субъектов РФ</a:t>
                      </a:r>
                      <a:endParaRPr lang="ru-RU" sz="2000" b="0" u="none" strike="noStrike" dirty="0">
                        <a:solidFill>
                          <a:srgbClr val="6198E7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в национальном рейтинге научно-технологического развития (НТР)</a:t>
                      </a:r>
                      <a:br>
                        <a:rPr sz="1600" dirty="0"/>
                      </a:br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субъектов Российской Федерации</a:t>
                      </a:r>
                      <a:endParaRPr lang="ru-RU" sz="16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Рисунок 17">
            <a:extLst>
              <a:ext uri="{FF2B5EF4-FFF2-40B4-BE49-F238E27FC236}">
                <a16:creationId xmlns:a16="http://schemas.microsoft.com/office/drawing/2014/main" id="{2CD4A48B-9F92-6429-7ED8-32E74CFB1F7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7717680" y="3756240"/>
            <a:ext cx="4137480" cy="2326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75716045-7442-AC81-CB38-C02C6CAFDA41}"/>
              </a:ext>
            </a:extLst>
          </p:cNvPr>
          <p:cNvPicPr/>
          <p:nvPr/>
        </p:nvPicPr>
        <p:blipFill>
          <a:blip r:embed="rId4"/>
          <a:srcRect t="16531"/>
          <a:stretch/>
        </p:blipFill>
        <p:spPr>
          <a:xfrm>
            <a:off x="7717680" y="1075680"/>
            <a:ext cx="4137480" cy="259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17"/>
          <p:cNvSpPr/>
          <p:nvPr/>
        </p:nvSpPr>
        <p:spPr bwMode="auto">
          <a:xfrm>
            <a:off x="-5760" y="-18720"/>
            <a:ext cx="12197160" cy="81540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/>
            </a:endParaRPr>
          </a:p>
        </p:txBody>
      </p:sp>
      <p:sp>
        <p:nvSpPr>
          <p:cNvPr id="11" name="object 11"/>
          <p:cNvSpPr txBox="1"/>
          <p:nvPr/>
        </p:nvSpPr>
        <p:spPr bwMode="auto">
          <a:xfrm>
            <a:off x="496080" y="958437"/>
            <a:ext cx="5701057" cy="348144"/>
          </a:xfrm>
          <a:prstGeom prst="rect">
            <a:avLst/>
          </a:prstGeom>
          <a:noFill/>
        </p:spPr>
        <p:txBody>
          <a:bodyPr vert="horz" wrap="square" lIns="36000" tIns="37465" rIns="36000" bIns="36000" rtlCol="0">
            <a:spAutoFit/>
          </a:bodyPr>
          <a:lstStyle/>
          <a:p>
            <a:pPr marL="91440" marR="117475">
              <a:spcBef>
                <a:spcPts val="295"/>
              </a:spcBef>
              <a:defRPr/>
            </a:pPr>
            <a:r>
              <a:rPr lang="ru-RU" b="1" dirty="0">
                <a:latin typeface="PermianSansTypeface"/>
                <a:cs typeface="Microsoft JhengHei UI"/>
              </a:rPr>
              <a:t>Количество участников, чел.</a:t>
            </a:r>
            <a:endParaRPr dirty="0">
              <a:latin typeface="PermianSansTypeface"/>
              <a:cs typeface="Tahoma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803377"/>
              </p:ext>
            </p:extLst>
          </p:nvPr>
        </p:nvGraphicFramePr>
        <p:xfrm>
          <a:off x="622999" y="1496044"/>
          <a:ext cx="10358057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3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7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866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latin typeface="PermianSansTypeface"/>
                          <a:ea typeface="PermianSansTypeface"/>
                          <a:cs typeface="PermianSansTypeface"/>
                        </a:rPr>
                        <a:t>Учебный год</a:t>
                      </a:r>
                      <a:endParaRPr sz="1600" b="1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latin typeface="PermianSansTypeface"/>
                          <a:ea typeface="PermianSansTypeface"/>
                          <a:cs typeface="PermianSansTypeface"/>
                        </a:rPr>
                        <a:t>Школьный этап</a:t>
                      </a:r>
                      <a:endParaRPr sz="1600" b="1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latin typeface="PermianSansTypeface"/>
                          <a:ea typeface="PermianSansTypeface"/>
                          <a:cs typeface="PermianSansTypeface"/>
                        </a:rPr>
                        <a:t>Муниципальный этап</a:t>
                      </a:r>
                      <a:endParaRPr sz="1600" b="1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latin typeface="PermianSansTypeface"/>
                          <a:ea typeface="PermianSansTypeface"/>
                          <a:cs typeface="PermianSansTypeface"/>
                        </a:rPr>
                        <a:t>Региональный этап</a:t>
                      </a:r>
                      <a:endParaRPr sz="1600" b="1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latin typeface="PermianSansTypeface"/>
                          <a:ea typeface="PermianSansTypeface"/>
                          <a:cs typeface="PermianSansTypeface"/>
                        </a:rPr>
                        <a:t>Заключительный этап</a:t>
                      </a:r>
                      <a:endParaRPr sz="1600" b="1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66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dirty="0">
                          <a:latin typeface="PermianSansTypeface"/>
                          <a:ea typeface="PermianSansTypeface"/>
                          <a:cs typeface="PermianSansTypeface"/>
                        </a:rPr>
                        <a:t>2021/22</a:t>
                      </a:r>
                      <a:endParaRPr sz="1600" b="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dirty="0">
                          <a:latin typeface="PermianSansTypeface"/>
                          <a:ea typeface="PermianSansTypeface"/>
                          <a:cs typeface="PermianSansTypeface"/>
                        </a:rPr>
                        <a:t>180 499</a:t>
                      </a:r>
                      <a:endParaRPr sz="1600" b="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24 743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>
                          <a:latin typeface="PermianSansTypeface"/>
                          <a:ea typeface="PermianSansTypeface"/>
                          <a:cs typeface="PermianSansTypeface"/>
                        </a:rPr>
                        <a:t>1 111</a:t>
                      </a:r>
                      <a:endParaRPr sz="240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36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66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dirty="0">
                          <a:latin typeface="PermianSansTypeface"/>
                          <a:ea typeface="PermianSansTypeface"/>
                          <a:cs typeface="PermianSansTypeface"/>
                        </a:rPr>
                        <a:t>2022/23</a:t>
                      </a:r>
                      <a:endParaRPr sz="1600" b="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>
                          <a:latin typeface="PermianSansTypeface"/>
                          <a:ea typeface="PermianSansTypeface"/>
                          <a:cs typeface="PermianSansTypeface"/>
                        </a:rPr>
                        <a:t>206 574</a:t>
                      </a:r>
                      <a:endParaRPr sz="240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29 084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1 254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49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66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dirty="0">
                          <a:latin typeface="PermianSansTypeface"/>
                          <a:ea typeface="PermianSansTypeface"/>
                          <a:cs typeface="PermianSansTypeface"/>
                        </a:rPr>
                        <a:t>2023/24</a:t>
                      </a:r>
                      <a:endParaRPr sz="1600" b="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>
                          <a:latin typeface="PermianSansTypeface"/>
                          <a:ea typeface="PermianSansTypeface"/>
                          <a:cs typeface="PermianSansTypeface"/>
                        </a:rPr>
                        <a:t>206 087</a:t>
                      </a:r>
                      <a:endParaRPr sz="240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>
                          <a:latin typeface="PermianSansTypeface"/>
                          <a:ea typeface="PermianSansTypeface"/>
                          <a:cs typeface="PermianSansTypeface"/>
                        </a:rPr>
                        <a:t>26 516</a:t>
                      </a:r>
                      <a:endParaRPr sz="240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1 211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42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66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dirty="0">
                          <a:latin typeface="PermianSansTypeface"/>
                          <a:ea typeface="PermianSansTypeface"/>
                          <a:cs typeface="PermianSansTypeface"/>
                        </a:rPr>
                        <a:t>2024/25</a:t>
                      </a:r>
                      <a:endParaRPr sz="1600" b="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>
                          <a:latin typeface="PermianSansTypeface"/>
                          <a:ea typeface="PermianSansTypeface"/>
                          <a:cs typeface="PermianSansTypeface"/>
                        </a:rPr>
                        <a:t>209 328</a:t>
                      </a:r>
                      <a:endParaRPr sz="240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>
                          <a:latin typeface="PermianSansTypeface"/>
                          <a:ea typeface="PermianSansTypeface"/>
                          <a:cs typeface="PermianSansTypeface"/>
                        </a:rPr>
                        <a:t>27 012</a:t>
                      </a:r>
                      <a:endParaRPr sz="240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1 309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50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66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dirty="0">
                          <a:latin typeface="PermianSansTypeface"/>
                          <a:ea typeface="PermianSansTypeface"/>
                          <a:cs typeface="PermianSansTypeface"/>
                        </a:rPr>
                        <a:t>2025/26</a:t>
                      </a:r>
                      <a:endParaRPr sz="1600" b="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226 450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29 143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1 305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dirty="0">
                          <a:latin typeface="PermianSansTypeface"/>
                          <a:ea typeface="PermianSansTypeface"/>
                          <a:cs typeface="PermianSansTypeface"/>
                        </a:rPr>
                        <a:t>51</a:t>
                      </a:r>
                      <a:endParaRPr sz="2400" dirty="0"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16632742" name="object 13"/>
          <p:cNvSpPr txBox="1"/>
          <p:nvPr/>
        </p:nvSpPr>
        <p:spPr bwMode="auto">
          <a:xfrm>
            <a:off x="594424" y="4215308"/>
            <a:ext cx="3276188" cy="1772339"/>
          </a:xfrm>
          <a:prstGeom prst="rect">
            <a:avLst/>
          </a:prstGeom>
          <a:noFill/>
          <a:ln>
            <a:noFill/>
          </a:ln>
        </p:spPr>
        <p:txBody>
          <a:bodyPr vert="horz" wrap="square" lIns="36000" tIns="118744" rIns="36000" bIns="36000" rtlCol="0">
            <a:spAutoFit/>
          </a:bodyPr>
          <a:lstStyle/>
          <a:p>
            <a:pPr marL="285750" indent="-285750">
              <a:lnSpc>
                <a:spcPts val="1599"/>
              </a:lnSpc>
              <a:spcBef>
                <a:spcPts val="599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spc="-9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г. Пермь  - 17 чел.</a:t>
            </a:r>
            <a:endParaRPr dirty="0">
              <a:solidFill>
                <a:prstClr val="black"/>
              </a:solidFill>
            </a:endParaRPr>
          </a:p>
          <a:p>
            <a:pPr marL="285750" indent="-285750">
              <a:lnSpc>
                <a:spcPts val="1599"/>
              </a:lnSpc>
              <a:spcBef>
                <a:spcPts val="599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spc="-9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Чайковский ГО - 1 чел.</a:t>
            </a:r>
            <a:endParaRPr dirty="0">
              <a:solidFill>
                <a:prstClr val="black"/>
              </a:solidFill>
            </a:endParaRPr>
          </a:p>
          <a:p>
            <a:pPr marL="285750" indent="-285750">
              <a:lnSpc>
                <a:spcPts val="1599"/>
              </a:lnSpc>
              <a:spcBef>
                <a:spcPts val="599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spc="-9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Пермский МО - 1 чел.</a:t>
            </a:r>
            <a:endParaRPr dirty="0"/>
          </a:p>
          <a:p>
            <a:pPr marL="285750" indent="-285750">
              <a:lnSpc>
                <a:spcPts val="1599"/>
              </a:lnSpc>
              <a:spcBef>
                <a:spcPts val="599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spc="-99" dirty="0" err="1">
                <a:solidFill>
                  <a:sysClr val="windowText" lastClr="000000"/>
                </a:solidFill>
                <a:latin typeface="PermianSansTypeface"/>
                <a:cs typeface="Tahoma"/>
              </a:rPr>
              <a:t>Верещагинский</a:t>
            </a:r>
            <a:r>
              <a:rPr lang="ru-RU" sz="1600" spc="-9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 МО - 1 чел.</a:t>
            </a:r>
          </a:p>
          <a:p>
            <a:pPr marL="285750" indent="-285750">
              <a:lnSpc>
                <a:spcPts val="1598"/>
              </a:lnSpc>
              <a:spcBef>
                <a:spcPts val="598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spc="-9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Соликамский МО - 1 чел.</a:t>
            </a:r>
            <a:endParaRPr dirty="0"/>
          </a:p>
          <a:p>
            <a:pPr marL="285750" indent="-285750">
              <a:lnSpc>
                <a:spcPts val="1598"/>
              </a:lnSpc>
              <a:spcBef>
                <a:spcPts val="598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spc="-9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ЗАТО Звездный - 1 чел.</a:t>
            </a:r>
            <a:endParaRPr lang="ru-RU" sz="1600" dirty="0">
              <a:solidFill>
                <a:sysClr val="windowText" lastClr="000000"/>
              </a:solidFill>
              <a:latin typeface="PermianSansTypeface"/>
              <a:cs typeface="Tahoma"/>
            </a:endParaRPr>
          </a:p>
        </p:txBody>
      </p:sp>
      <p:sp>
        <p:nvSpPr>
          <p:cNvPr id="1483636307" name="object 11"/>
          <p:cNvSpPr txBox="1"/>
          <p:nvPr/>
        </p:nvSpPr>
        <p:spPr bwMode="auto">
          <a:xfrm>
            <a:off x="488107" y="3734007"/>
            <a:ext cx="5278328" cy="520008"/>
          </a:xfrm>
          <a:prstGeom prst="rect">
            <a:avLst/>
          </a:prstGeom>
          <a:noFill/>
        </p:spPr>
        <p:txBody>
          <a:bodyPr vert="horz" wrap="square" lIns="36000" tIns="37463" rIns="36000" bIns="36000" rtlCol="0">
            <a:spAutoFit/>
          </a:bodyPr>
          <a:lstStyle/>
          <a:p>
            <a:pPr marL="91440" marR="117474">
              <a:lnSpc>
                <a:spcPct val="80000"/>
              </a:lnSpc>
              <a:spcBef>
                <a:spcPts val="294"/>
              </a:spcBef>
              <a:defRPr/>
            </a:pPr>
            <a:r>
              <a:rPr lang="ru-RU" b="1" dirty="0">
                <a:latin typeface="PermianSansTypeface"/>
                <a:cs typeface="Microsoft JhengHei UI"/>
              </a:rPr>
              <a:t>Муниципалитеты, подготовившие призеров и победителей заключительного этапа:</a:t>
            </a:r>
            <a:endParaRPr dirty="0">
              <a:latin typeface="PermianSansTypeface"/>
              <a:cs typeface="Tahoma"/>
            </a:endParaRPr>
          </a:p>
        </p:txBody>
      </p:sp>
      <p:sp>
        <p:nvSpPr>
          <p:cNvPr id="1021609064" name="TextBox 1021609063"/>
          <p:cNvSpPr txBox="1"/>
          <p:nvPr/>
        </p:nvSpPr>
        <p:spPr bwMode="auto">
          <a:xfrm>
            <a:off x="6092820" y="3734007"/>
            <a:ext cx="4859660" cy="56233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b="1" dirty="0" err="1">
                <a:latin typeface="PermianSansTypeface"/>
                <a:ea typeface="PermianSansTypeface"/>
                <a:cs typeface="PermianSansTypeface"/>
              </a:rPr>
              <a:t>Разработчики</a:t>
            </a:r>
            <a:r>
              <a:rPr b="1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b="1" dirty="0" err="1">
                <a:latin typeface="PermianSansTypeface"/>
                <a:ea typeface="PermianSansTypeface"/>
                <a:cs typeface="PermianSansTypeface"/>
              </a:rPr>
              <a:t>заданий</a:t>
            </a:r>
            <a:r>
              <a:rPr lang="ru-RU" b="1" dirty="0">
                <a:latin typeface="PermianSansTypeface"/>
                <a:ea typeface="PermianSansTypeface"/>
                <a:cs typeface="PermianSansTypeface"/>
              </a:rPr>
              <a:t> единого школьного этапа</a:t>
            </a:r>
            <a:r>
              <a:rPr b="1" dirty="0">
                <a:latin typeface="PermianSansTypeface"/>
                <a:ea typeface="PermianSansTypeface"/>
                <a:cs typeface="PermianSansTypeface"/>
              </a:rPr>
              <a:t>:</a:t>
            </a:r>
          </a:p>
        </p:txBody>
      </p:sp>
      <p:sp>
        <p:nvSpPr>
          <p:cNvPr id="1204435513" name="TextBox 1204435512"/>
          <p:cNvSpPr txBox="1"/>
          <p:nvPr/>
        </p:nvSpPr>
        <p:spPr bwMode="auto">
          <a:xfrm>
            <a:off x="6122489" y="4321806"/>
            <a:ext cx="2181175" cy="1650388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sz="1600" dirty="0">
                <a:latin typeface="PermianSansTypeface"/>
                <a:ea typeface="PermianSansTypeface"/>
                <a:cs typeface="PermianSansTypeface"/>
              </a:rPr>
              <a:t>г.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Пермь</a:t>
            </a:r>
            <a:endParaRPr sz="1600" dirty="0">
              <a:latin typeface="PermianSansTypeface"/>
              <a:ea typeface="PermianSansTypeface"/>
              <a:cs typeface="PermianSansTypeface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Пермский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МО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Кунгурский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МО</a:t>
            </a:r>
            <a:endParaRPr lang="ru-RU" sz="1600" dirty="0">
              <a:latin typeface="PermianSansTypeface"/>
              <a:ea typeface="PermianSansTypeface"/>
              <a:cs typeface="PermianSansTypeface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PermianSansTypeface"/>
                <a:ea typeface="PermianSansTypeface"/>
                <a:cs typeface="PermianSansTypeface"/>
              </a:rPr>
              <a:t>г. Березники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PermianSansTypeface"/>
                <a:ea typeface="PermianSansTypeface"/>
                <a:cs typeface="PermianSansTypeface"/>
              </a:rPr>
              <a:t>Соликамский МО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PermianSansTypeface"/>
                <a:ea typeface="PermianSansTypeface"/>
                <a:cs typeface="PermianSansTypeface"/>
              </a:rPr>
              <a:t>Чайковский МО</a:t>
            </a:r>
            <a:endParaRPr lang="ru-RU" sz="1600" dirty="0"/>
          </a:p>
        </p:txBody>
      </p:sp>
      <p:sp>
        <p:nvSpPr>
          <p:cNvPr id="17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8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686D1408-07B1-4E7C-AF86-4C33F05EE175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30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9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0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1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TextBox 65">
            <a:extLst>
              <a:ext uri="{FF2B5EF4-FFF2-40B4-BE49-F238E27FC236}">
                <a16:creationId xmlns:a16="http://schemas.microsoft.com/office/drawing/2014/main" id="{10BB6948-65D7-77DF-5828-C47D52FFDDE0}"/>
              </a:ext>
            </a:extLst>
          </p:cNvPr>
          <p:cNvSpPr/>
          <p:nvPr/>
        </p:nvSpPr>
        <p:spPr>
          <a:xfrm>
            <a:off x="550800" y="212400"/>
            <a:ext cx="1149840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ВСЕРОССИЙСКАЯ ОЛИМПИАДА ШКОЛЬНИКОВ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285857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6769953" name="Прямоугольник 17"/>
          <p:cNvSpPr/>
          <p:nvPr/>
        </p:nvSpPr>
        <p:spPr bwMode="auto">
          <a:xfrm>
            <a:off x="-5760" y="-18720"/>
            <a:ext cx="12197160" cy="81540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/>
            </a:endParaRPr>
          </a:p>
        </p:txBody>
      </p:sp>
      <p:sp>
        <p:nvSpPr>
          <p:cNvPr id="1468206771" name="TextBox 11"/>
          <p:cNvSpPr/>
          <p:nvPr/>
        </p:nvSpPr>
        <p:spPr bwMode="auto">
          <a:xfrm>
            <a:off x="550800" y="212400"/>
            <a:ext cx="11327754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FFFFFF"/>
                </a:solidFill>
                <a:latin typeface="PermianSansTypeface"/>
                <a:ea typeface="Arial"/>
              </a:rPr>
              <a:t>ИНТЕЛЛЕКТУАЛЬНАЯ ОЛИМПИАДА ПФО СРЕДИ ШКОЛЬНИКОВ</a:t>
            </a:r>
            <a:endParaRPr sz="2400" u="non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096987485" name="TextBox 32"/>
          <p:cNvSpPr txBox="1"/>
          <p:nvPr/>
        </p:nvSpPr>
        <p:spPr bwMode="auto">
          <a:xfrm>
            <a:off x="561087" y="1151948"/>
            <a:ext cx="5920993" cy="254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65000"/>
              </a:lnSpc>
              <a:spcBef>
                <a:spcPts val="537"/>
              </a:spcBef>
              <a:defRPr/>
            </a:pPr>
            <a:r>
              <a:rPr lang="ru-RU" sz="1600" b="0" dirty="0">
                <a:latin typeface="PermianSansTypeface"/>
                <a:ea typeface="PermianSansTypeface"/>
                <a:cs typeface="PermianSansTypeface"/>
              </a:rPr>
              <a:t>Ш</a:t>
            </a:r>
            <a:r>
              <a:rPr sz="1600" b="0" dirty="0" err="1">
                <a:latin typeface="PermianSansTypeface"/>
                <a:ea typeface="PermianSansTypeface"/>
                <a:cs typeface="PermianSansTypeface"/>
              </a:rPr>
              <a:t>кольники</a:t>
            </a:r>
            <a:r>
              <a:rPr sz="1600" b="0" dirty="0">
                <a:latin typeface="PermianSansTypeface"/>
                <a:ea typeface="PermianSansTypeface"/>
                <a:cs typeface="PermianSansTypeface"/>
              </a:rPr>
              <a:t> 8-11 </a:t>
            </a:r>
            <a:r>
              <a:rPr sz="1600" b="0" dirty="0" err="1">
                <a:latin typeface="PermianSansTypeface"/>
                <a:ea typeface="PermianSansTypeface"/>
                <a:cs typeface="PermianSansTypeface"/>
              </a:rPr>
              <a:t>классов</a:t>
            </a:r>
            <a:r>
              <a:rPr sz="1600" b="0" dirty="0">
                <a:latin typeface="PermianSansTypeface"/>
                <a:ea typeface="PermianSansTypeface"/>
                <a:cs typeface="PermianSansTypeface"/>
              </a:rPr>
              <a:t> и </a:t>
            </a:r>
            <a:r>
              <a:rPr sz="1600" b="0" dirty="0" err="1">
                <a:latin typeface="PermianSansTypeface"/>
                <a:ea typeface="PermianSansTypeface"/>
                <a:cs typeface="PermianSansTypeface"/>
              </a:rPr>
              <a:t>студенты</a:t>
            </a:r>
            <a:r>
              <a:rPr sz="1600" b="0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lang="ru-RU" sz="1600" b="0" dirty="0">
                <a:latin typeface="PermianSansTypeface"/>
                <a:ea typeface="PermianSansTypeface"/>
                <a:cs typeface="PermianSansTypeface"/>
              </a:rPr>
              <a:t>колледжей</a:t>
            </a:r>
            <a:r>
              <a:rPr sz="1600" b="0" dirty="0">
                <a:latin typeface="PermianSansTypeface"/>
                <a:ea typeface="PermianSansTypeface"/>
                <a:cs typeface="PermianSansTypeface"/>
              </a:rPr>
              <a:t> 1-2 </a:t>
            </a:r>
            <a:r>
              <a:rPr sz="1600" b="0" dirty="0" err="1">
                <a:latin typeface="PermianSansTypeface"/>
                <a:ea typeface="PermianSansTypeface"/>
                <a:cs typeface="PermianSansTypeface"/>
              </a:rPr>
              <a:t>курсов</a:t>
            </a:r>
            <a:endParaRPr sz="1600" b="0" dirty="0"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289795560" name="object 14"/>
          <p:cNvSpPr txBox="1"/>
          <p:nvPr/>
        </p:nvSpPr>
        <p:spPr bwMode="auto">
          <a:xfrm>
            <a:off x="1781174" y="5057061"/>
            <a:ext cx="7845716" cy="1096253"/>
          </a:xfrm>
          <a:prstGeom prst="rect">
            <a:avLst/>
          </a:prstGeom>
          <a:ln w="6349">
            <a:solidFill>
              <a:srgbClr val="1F497D"/>
            </a:solidFill>
            <a:prstDash val="solid"/>
          </a:ln>
        </p:spPr>
        <p:txBody>
          <a:bodyPr vert="horz" wrap="square" lIns="36000" tIns="36191" rIns="36000" bIns="36000" rtlCol="0">
            <a:spAutoFit/>
          </a:bodyPr>
          <a:lstStyle/>
          <a:p>
            <a:pPr marL="376554" marR="0" indent="-285750" algn="l">
              <a:lnSpc>
                <a:spcPct val="80000"/>
              </a:lnSpc>
              <a:spcBef>
                <a:spcPts val="282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b="0" i="0" u="none" strike="noStrike" cap="none" spc="-22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Провести муниципальный этап </a:t>
            </a:r>
            <a:r>
              <a:rPr lang="ru-RU" sz="1600" b="1" i="0" u="none" strike="noStrike" cap="none" spc="-22" dirty="0">
                <a:solidFill>
                  <a:schemeClr val="accent1"/>
                </a:solidFill>
                <a:latin typeface="PermianSansTypeface"/>
                <a:ea typeface="PermianSansTypeface"/>
                <a:cs typeface="PermianSansTypeface"/>
              </a:rPr>
              <a:t>по </a:t>
            </a:r>
            <a:r>
              <a:rPr lang="ru-RU" sz="1600" b="1" i="0" u="none" strike="noStrike" cap="none" spc="-21" dirty="0">
                <a:solidFill>
                  <a:schemeClr val="accent1"/>
                </a:solidFill>
                <a:latin typeface="PermianSansTypeface"/>
                <a:ea typeface="PermianSansTypeface"/>
                <a:cs typeface="PermianSansTypeface"/>
              </a:rPr>
              <a:t>каждому </a:t>
            </a:r>
            <a:r>
              <a:rPr lang="ru-RU" sz="1600" b="0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направлению </a:t>
            </a:r>
            <a:r>
              <a:rPr lang="ru-RU" sz="1600" b="1" i="0" u="none" strike="noStrike" cap="none" spc="-21" dirty="0">
                <a:solidFill>
                  <a:schemeClr val="accent1"/>
                </a:solidFill>
                <a:latin typeface="PermianSansTypeface"/>
                <a:ea typeface="PermianSansTypeface"/>
                <a:cs typeface="PermianSansTypeface"/>
              </a:rPr>
              <a:t>в каждом </a:t>
            </a:r>
            <a:r>
              <a:rPr lang="ru-RU" sz="1600" b="0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муниципалитете</a:t>
            </a:r>
            <a:endParaRPr sz="1600" b="0" i="0" u="none" strike="noStrike" cap="none" spc="-21" dirty="0">
              <a:solidFill>
                <a:prstClr val="black"/>
              </a:solidFill>
              <a:latin typeface="PermianSansTypeface"/>
              <a:ea typeface="PermianSansTypeface"/>
              <a:cs typeface="PermianSansTypeface"/>
            </a:endParaRPr>
          </a:p>
          <a:p>
            <a:pPr marL="376553" marR="0" indent="-285750" algn="l">
              <a:lnSpc>
                <a:spcPct val="80000"/>
              </a:lnSpc>
              <a:spcBef>
                <a:spcPts val="281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600" b="0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Публиковать в </a:t>
            </a:r>
            <a:r>
              <a:rPr lang="ru-RU" sz="1600" b="0" i="0" u="none" strike="noStrike" cap="none" spc="-21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соцсетях</a:t>
            </a:r>
            <a:r>
              <a:rPr lang="ru-RU" sz="1600" b="0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информацию о проведенных мероприятиях</a:t>
            </a:r>
            <a:br>
              <a:rPr lang="ru-RU" sz="1600" b="0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600" b="0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с использованием </a:t>
            </a:r>
            <a:r>
              <a:rPr lang="ru-RU" sz="1600" b="1" i="0" u="none" strike="noStrike" cap="none" spc="-21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хештегов</a:t>
            </a:r>
            <a:r>
              <a:rPr lang="ru-RU" sz="1600" b="1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lang="ru-RU" sz="1600" b="0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(#</a:t>
            </a:r>
            <a:r>
              <a:rPr lang="ru-RU" sz="1600" b="0" i="0" u="none" strike="noStrike" cap="none" spc="-21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PRIFO_окружныепроекты</a:t>
            </a:r>
            <a:r>
              <a:rPr lang="ru-RU" sz="1600" b="0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, #</a:t>
            </a:r>
            <a:r>
              <a:rPr lang="ru-RU" sz="1600" b="0" i="0" u="none" strike="noStrike" cap="none" spc="-21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PRIFO_Пермский_край</a:t>
            </a:r>
            <a:r>
              <a:rPr lang="ru-RU" sz="1600" b="0" i="0" u="none" strike="noStrike" cap="none" spc="-21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, #ИО_ПФО)</a:t>
            </a:r>
            <a:endParaRPr sz="1600" b="0" i="0" u="none" strike="noStrike" cap="none" spc="-21" dirty="0">
              <a:solidFill>
                <a:prstClr val="black"/>
              </a:solidFill>
              <a:latin typeface="PermianSansTypeface"/>
              <a:cs typeface="PermianSansTypeface"/>
            </a:endParaRPr>
          </a:p>
        </p:txBody>
      </p:sp>
      <p:pic>
        <p:nvPicPr>
          <p:cNvPr id="2076967980" name="Рисунок 207696797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29415" y="2702894"/>
            <a:ext cx="1715805" cy="1363087"/>
          </a:xfrm>
          <a:prstGeom prst="rect">
            <a:avLst/>
          </a:prstGeom>
        </p:spPr>
      </p:pic>
      <p:sp>
        <p:nvSpPr>
          <p:cNvPr id="2145870502" name="TextBox 2145870501"/>
          <p:cNvSpPr txBox="1"/>
          <p:nvPr/>
        </p:nvSpPr>
        <p:spPr bwMode="auto">
          <a:xfrm>
            <a:off x="531255" y="1402460"/>
            <a:ext cx="4987147" cy="109671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81000"/>
              </a:lnSpc>
              <a:spcBef>
                <a:spcPts val="897"/>
              </a:spcBef>
              <a:defRPr/>
            </a:pPr>
            <a:r>
              <a:rPr sz="1600" b="1" dirty="0" err="1">
                <a:latin typeface="PermianSansTypeface"/>
                <a:ea typeface="PermianSansTypeface"/>
                <a:cs typeface="PermianSansTypeface"/>
              </a:rPr>
              <a:t>Сроки</a:t>
            </a:r>
            <a:r>
              <a:rPr sz="1600" b="1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600" b="1" dirty="0" err="1">
                <a:latin typeface="PermianSansTypeface"/>
                <a:ea typeface="PermianSansTypeface"/>
                <a:cs typeface="PermianSansTypeface"/>
              </a:rPr>
              <a:t>проведения</a:t>
            </a:r>
            <a:r>
              <a:rPr sz="1600" b="1" dirty="0">
                <a:latin typeface="PermianSansTypeface"/>
                <a:ea typeface="PermianSansTypeface"/>
                <a:cs typeface="PermianSansTypeface"/>
              </a:rPr>
              <a:t>:</a:t>
            </a:r>
            <a:endParaRPr sz="1600" b="0" dirty="0">
              <a:latin typeface="PermianSansTypeface"/>
              <a:ea typeface="PermianSansTypeface"/>
              <a:cs typeface="PermianSansTypeface"/>
            </a:endParaRPr>
          </a:p>
          <a:p>
            <a:pPr algn="l">
              <a:lnSpc>
                <a:spcPct val="55000"/>
              </a:lnSpc>
              <a:spcBef>
                <a:spcPts val="896"/>
              </a:spcBef>
              <a:defRPr/>
            </a:pPr>
            <a:r>
              <a:rPr lang="ru-RU" sz="1600" dirty="0">
                <a:latin typeface="PermianSansTypeface"/>
                <a:ea typeface="PermianSansTypeface"/>
                <a:cs typeface="PermianSansTypeface"/>
              </a:rPr>
              <a:t>М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униципальный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-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сентябрь-ноябрь</a:t>
            </a:r>
            <a:endParaRPr sz="1600" dirty="0">
              <a:latin typeface="PermianSansTypeface"/>
              <a:ea typeface="PermianSansTypeface"/>
              <a:cs typeface="PermianSansTypeface"/>
            </a:endParaRPr>
          </a:p>
          <a:p>
            <a:pPr algn="l">
              <a:lnSpc>
                <a:spcPct val="55000"/>
              </a:lnSpc>
              <a:spcBef>
                <a:spcPts val="896"/>
              </a:spcBef>
              <a:defRPr/>
            </a:pPr>
            <a:r>
              <a:rPr lang="ru-RU" sz="1600" dirty="0">
                <a:latin typeface="PermianSansTypeface"/>
                <a:ea typeface="PermianSansTypeface"/>
                <a:cs typeface="PermianSansTypeface"/>
              </a:rPr>
              <a:t>Р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егиональный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этап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-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декабрь-январь</a:t>
            </a:r>
            <a:endParaRPr sz="1600" dirty="0">
              <a:latin typeface="PermianSansTypeface"/>
              <a:ea typeface="PermianSansTypeface"/>
              <a:cs typeface="PermianSansTypeface"/>
            </a:endParaRPr>
          </a:p>
          <a:p>
            <a:pPr algn="l">
              <a:lnSpc>
                <a:spcPct val="55000"/>
              </a:lnSpc>
              <a:spcBef>
                <a:spcPts val="896"/>
              </a:spcBef>
              <a:defRPr/>
            </a:pPr>
            <a:r>
              <a:rPr lang="ru-RU" sz="1600" dirty="0">
                <a:latin typeface="PermianSansTypeface"/>
                <a:ea typeface="PermianSansTypeface"/>
                <a:cs typeface="PermianSansTypeface"/>
              </a:rPr>
              <a:t>О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кружной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этап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- 10-12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марта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2027 г.</a:t>
            </a:r>
            <a:endParaRPr sz="1600" dirty="0"/>
          </a:p>
        </p:txBody>
      </p:sp>
      <p:sp>
        <p:nvSpPr>
          <p:cNvPr id="2075101468" name="TextBox 2075101467"/>
          <p:cNvSpPr txBox="1"/>
          <p:nvPr/>
        </p:nvSpPr>
        <p:spPr bwMode="auto">
          <a:xfrm>
            <a:off x="561087" y="862637"/>
            <a:ext cx="2259126" cy="30444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81000"/>
              </a:lnSpc>
              <a:spcBef>
                <a:spcPts val="897"/>
              </a:spcBef>
              <a:defRPr/>
            </a:pPr>
            <a:r>
              <a:rPr sz="1600" b="1" dirty="0" err="1">
                <a:latin typeface="PermianSansTypeface"/>
                <a:ea typeface="PermianSansTypeface"/>
                <a:cs typeface="PermianSansTypeface"/>
              </a:rPr>
              <a:t>Участники</a:t>
            </a:r>
            <a:r>
              <a:rPr lang="ru-RU" sz="1600" b="1" dirty="0">
                <a:latin typeface="PermianSansTypeface"/>
                <a:ea typeface="PermianSansTypeface"/>
                <a:cs typeface="PermianSansTypeface"/>
              </a:rPr>
              <a:t>:</a:t>
            </a:r>
            <a:endParaRPr sz="1600" b="0" dirty="0"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1064612627" name="TextBox 1064612626"/>
          <p:cNvSpPr txBox="1"/>
          <p:nvPr/>
        </p:nvSpPr>
        <p:spPr bwMode="auto">
          <a:xfrm>
            <a:off x="537954" y="2727989"/>
            <a:ext cx="3604556" cy="33598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l">
              <a:lnSpc>
                <a:spcPts val="1923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3200" dirty="0">
                <a:solidFill>
                  <a:schemeClr val="accent1"/>
                </a:solidFill>
                <a:latin typeface="PermianSansTypeface"/>
                <a:ea typeface="PermianSansTypeface"/>
                <a:cs typeface="PermianSansTypeface"/>
              </a:rPr>
              <a:t>5</a:t>
            </a:r>
            <a:r>
              <a:rPr sz="2400" dirty="0">
                <a:solidFill>
                  <a:schemeClr val="accent1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направлений</a:t>
            </a:r>
            <a:endParaRPr sz="1600" dirty="0">
              <a:latin typeface="PermianSansTypeface"/>
              <a:ea typeface="PermianSansTypeface"/>
              <a:cs typeface="PermianSansTypeface"/>
            </a:endParaRPr>
          </a:p>
        </p:txBody>
      </p:sp>
      <p:pic>
        <p:nvPicPr>
          <p:cNvPr id="2118885169" name="Рисунок 21188851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387713" y="5462463"/>
            <a:ext cx="697455" cy="697455"/>
          </a:xfrm>
          <a:prstGeom prst="rect">
            <a:avLst/>
          </a:prstGeom>
        </p:spPr>
      </p:pic>
      <p:pic>
        <p:nvPicPr>
          <p:cNvPr id="602930353" name="Рисунок 6029303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00850" y="5382304"/>
            <a:ext cx="736107" cy="718052"/>
          </a:xfrm>
          <a:prstGeom prst="flowChartConnector">
            <a:avLst/>
          </a:prstGeom>
        </p:spPr>
      </p:pic>
      <p:pic>
        <p:nvPicPr>
          <p:cNvPr id="1844969850" name="Рисунок 18449698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814672" y="5032036"/>
            <a:ext cx="342479" cy="342479"/>
          </a:xfrm>
          <a:prstGeom prst="rect">
            <a:avLst/>
          </a:prstGeom>
        </p:spPr>
      </p:pic>
      <p:sp>
        <p:nvSpPr>
          <p:cNvPr id="910769282" name="TextBox 910769281"/>
          <p:cNvSpPr txBox="1"/>
          <p:nvPr/>
        </p:nvSpPr>
        <p:spPr bwMode="auto">
          <a:xfrm>
            <a:off x="10130157" y="5043918"/>
            <a:ext cx="2257686" cy="28930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81000"/>
              </a:lnSpc>
              <a:spcBef>
                <a:spcPts val="897"/>
              </a:spcBef>
              <a:defRPr/>
            </a:pPr>
            <a:r>
              <a:rPr sz="1600" b="1" dirty="0" err="1">
                <a:latin typeface="PermianSansTypeface"/>
                <a:ea typeface="PermianSansTypeface"/>
                <a:cs typeface="PermianSansTypeface"/>
              </a:rPr>
              <a:t>Интернет</a:t>
            </a:r>
            <a:r>
              <a:rPr sz="1600" b="1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600" b="1" dirty="0" err="1">
                <a:latin typeface="PermianSansTypeface"/>
                <a:ea typeface="PermianSansTypeface"/>
                <a:cs typeface="PermianSansTypeface"/>
              </a:rPr>
              <a:t>ресурсы</a:t>
            </a:r>
            <a:endParaRPr sz="1600" b="0" dirty="0">
              <a:latin typeface="PermianSansTypeface"/>
              <a:ea typeface="PermianSansTypeface"/>
              <a:cs typeface="PermianSansTypeface"/>
            </a:endParaRPr>
          </a:p>
        </p:txBody>
      </p:sp>
      <p:pic>
        <p:nvPicPr>
          <p:cNvPr id="1344455112" name="Рисунок 13444551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836578" y="5423497"/>
            <a:ext cx="698019" cy="698019"/>
          </a:xfrm>
          <a:prstGeom prst="rect">
            <a:avLst/>
          </a:prstGeom>
        </p:spPr>
      </p:pic>
      <p:sp>
        <p:nvSpPr>
          <p:cNvPr id="1509764912" name="TextBox 1509764911"/>
          <p:cNvSpPr txBox="1"/>
          <p:nvPr/>
        </p:nvSpPr>
        <p:spPr bwMode="auto">
          <a:xfrm>
            <a:off x="537954" y="3053232"/>
            <a:ext cx="3566742" cy="131061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61849" marR="0" indent="-261849" algn="l">
              <a:lnSpc>
                <a:spcPts val="1868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§"/>
              <a:defRPr/>
            </a:pP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Робототехника</a:t>
            </a:r>
            <a:endParaRPr sz="1600" dirty="0">
              <a:latin typeface="PermianSansTypeface"/>
              <a:ea typeface="PermianSansTypeface"/>
              <a:cs typeface="PermianSansTypeface"/>
            </a:endParaRPr>
          </a:p>
          <a:p>
            <a:pPr marL="261849" marR="0" indent="-261849" algn="l">
              <a:lnSpc>
                <a:spcPts val="1868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§"/>
              <a:defRPr/>
            </a:pP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Что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?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Где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?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Когда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?</a:t>
            </a:r>
          </a:p>
          <a:p>
            <a:pPr marL="261849" marR="0" indent="-261849" algn="l">
              <a:lnSpc>
                <a:spcPts val="1868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§"/>
              <a:defRPr/>
            </a:pP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Пилотирование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БПЛА</a:t>
            </a:r>
          </a:p>
          <a:p>
            <a:pPr marL="261849" marR="0" indent="-261849" algn="l">
              <a:lnSpc>
                <a:spcPts val="1868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§"/>
              <a:defRPr/>
            </a:pP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Программирование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БПЛА </a:t>
            </a:r>
          </a:p>
          <a:p>
            <a:pPr marL="261849" marR="0" indent="-261849" algn="l">
              <a:lnSpc>
                <a:spcPts val="1868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§"/>
              <a:defRPr/>
            </a:pP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Решение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инженерных</a:t>
            </a:r>
            <a:r>
              <a:rPr sz="1600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600" dirty="0" err="1">
                <a:latin typeface="PermianSansTypeface"/>
                <a:ea typeface="PermianSansTypeface"/>
                <a:cs typeface="PermianSansTypeface"/>
              </a:rPr>
              <a:t>задач</a:t>
            </a:r>
            <a:endParaRPr sz="1600" dirty="0">
              <a:latin typeface="PermianSansTypeface"/>
              <a:ea typeface="PermianSansTypeface"/>
              <a:cs typeface="PermianSansTypeface"/>
            </a:endParaRPr>
          </a:p>
        </p:txBody>
      </p:sp>
      <p:pic>
        <p:nvPicPr>
          <p:cNvPr id="552684304" name="Picture 4" descr="https://sun9-37.userapi.com/s/v1/ig2/vO-Sfod6mqEEeHGyLR8p_PvarNaSXhNBANVa2ea-zmBJ-bXgnch_e4xNYFiWeziibjJYHQ3ozFVkTehtRJ9ep8AQ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55259" y="1124620"/>
            <a:ext cx="5537061" cy="3322236"/>
          </a:xfrm>
          <a:prstGeom prst="rect">
            <a:avLst/>
          </a:prstGeom>
          <a:noFill/>
        </p:spPr>
      </p:pic>
      <p:sp>
        <p:nvSpPr>
          <p:cNvPr id="23" name="TextBox 7"/>
          <p:cNvSpPr/>
          <p:nvPr/>
        </p:nvSpPr>
        <p:spPr bwMode="auto">
          <a:xfrm>
            <a:off x="557641" y="5061294"/>
            <a:ext cx="1223533" cy="1092020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</a:t>
            </a:r>
            <a:r>
              <a:rPr lang="ru-RU" sz="2000" b="1" dirty="0">
                <a:solidFill>
                  <a:schemeClr val="lt1"/>
                </a:solidFill>
                <a:latin typeface="PermianSansTypeface"/>
                <a:ea typeface="Arial"/>
              </a:rPr>
              <a:t>И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25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6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4C3185C4-C8AE-4B0E-9B4F-3D27126F3696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31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7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8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9" name="Рисунок 62"/>
          <p:cNvPicPr/>
          <p:nvPr/>
        </p:nvPicPr>
        <p:blipFill>
          <a:blip r:embed="rId8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3908903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129680" y="3459600"/>
            <a:ext cx="5490904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РАЗВИТИЕ ИНФРАСТРУКТУРЫ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4103458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4D25BFBC-912F-AB4A-C1A6-B9667B61AEB3}"/>
              </a:ext>
            </a:extLst>
          </p:cNvPr>
          <p:cNvSpPr/>
          <p:nvPr/>
        </p:nvSpPr>
        <p:spPr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4" name="AutoShape 2" descr="https://i.oneme.ru/i?r=BUE2sh_eZW7g8kugOdIm2NotaD-BGo-iN839Hue5FW7Li9ZKPZ0sogvfI-t-EyGQN8--lVzsyQysV3DaVqjHCp2E&amp;expires=17866436754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31" name="Прямоугольник 71"/>
          <p:cNvSpPr/>
          <p:nvPr/>
        </p:nvSpPr>
        <p:spPr>
          <a:xfrm>
            <a:off x="0" y="6351120"/>
            <a:ext cx="12191040" cy="5155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2" name="Текст 53"/>
          <p:cNvSpPr/>
          <p:nvPr/>
        </p:nvSpPr>
        <p:spPr>
          <a:xfrm>
            <a:off x="11550600" y="6505560"/>
            <a:ext cx="441000" cy="35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FFDA9203-D94A-48B3-8B03-3DA7F41BC785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33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3" name="Текст 54"/>
          <p:cNvSpPr/>
          <p:nvPr/>
        </p:nvSpPr>
        <p:spPr>
          <a:xfrm>
            <a:off x="697680" y="6425280"/>
            <a:ext cx="3246840" cy="39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5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3" name="TextBox 65">
            <a:extLst>
              <a:ext uri="{FF2B5EF4-FFF2-40B4-BE49-F238E27FC236}">
                <a16:creationId xmlns:a16="http://schemas.microsoft.com/office/drawing/2014/main" id="{E262327A-388F-C648-2CD4-367E42EAB20F}"/>
              </a:ext>
            </a:extLst>
          </p:cNvPr>
          <p:cNvSpPr/>
          <p:nvPr/>
        </p:nvSpPr>
        <p:spPr>
          <a:xfrm>
            <a:off x="550800" y="212400"/>
            <a:ext cx="1149840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tabLst>
                <a:tab pos="0" algn="l"/>
              </a:tabLst>
              <a:defRPr/>
            </a:pPr>
            <a:r>
              <a:rPr lang="ru-RU" sz="2400" b="1" cap="all" dirty="0">
                <a:solidFill>
                  <a:schemeClr val="bg1"/>
                </a:solidFill>
                <a:latin typeface="PermianSansTypeface"/>
              </a:rPr>
              <a:t>межвузовский кампус «будущее пармы»</a:t>
            </a:r>
          </a:p>
        </p:txBody>
      </p:sp>
      <p:pic>
        <p:nvPicPr>
          <p:cNvPr id="14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TextBox 26">
            <a:extLst>
              <a:ext uri="{FF2B5EF4-FFF2-40B4-BE49-F238E27FC236}">
                <a16:creationId xmlns:a16="http://schemas.microsoft.com/office/drawing/2014/main" id="{31C98D8B-6450-8906-2BEF-31368A08156E}"/>
              </a:ext>
            </a:extLst>
          </p:cNvPr>
          <p:cNvSpPr txBox="1"/>
          <p:nvPr/>
        </p:nvSpPr>
        <p:spPr bwMode="auto">
          <a:xfrm>
            <a:off x="561683" y="901741"/>
            <a:ext cx="4750800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sz="1600" b="1" dirty="0">
                <a:latin typeface="PermianSansTypeface" panose="02000000000000000000" pitchFamily="50" charset="0"/>
              </a:rPr>
              <a:t>8</a:t>
            </a:r>
            <a:r>
              <a:rPr lang="ru-RU" sz="1600" dirty="0">
                <a:latin typeface="PermianSansTypeface" panose="02000000000000000000" pitchFamily="50" charset="0"/>
              </a:rPr>
              <a:t> </a:t>
            </a:r>
            <a:r>
              <a:rPr lang="ru-RU" sz="1600" b="1" dirty="0">
                <a:latin typeface="PermianSansTypeface" panose="02000000000000000000" pitchFamily="50" charset="0"/>
              </a:rPr>
              <a:t>вузов-бенефициаров</a:t>
            </a:r>
            <a:endParaRPr lang="ru-RU" sz="1600" dirty="0">
              <a:latin typeface="PermianSansTypeface" panose="02000000000000000000" pitchFamily="50" charset="0"/>
            </a:endParaRPr>
          </a:p>
          <a:p>
            <a:pPr>
              <a:spcBef>
                <a:spcPts val="600"/>
              </a:spcBef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ПГНИУ, ПНИПУ, ПГГПУ, ПГИК, ПГАТУ,</a:t>
            </a:r>
            <a:br>
              <a:rPr lang="ru-RU" sz="1400" dirty="0">
                <a:latin typeface="PermianSansTypeface" panose="02000000000000000000" pitchFamily="50" charset="0"/>
              </a:rPr>
            </a:br>
            <a:r>
              <a:rPr lang="ru-RU" sz="1400" dirty="0">
                <a:latin typeface="PermianSansTypeface" panose="02000000000000000000" pitchFamily="50" charset="0"/>
              </a:rPr>
              <a:t>ПГМУ, ПГФА, НИУ ВШЭ-Пермь</a:t>
            </a:r>
            <a:endParaRPr sz="1400" dirty="0">
              <a:latin typeface="PermianSansTypeface" panose="02000000000000000000" pitchFamily="50" charset="0"/>
            </a:endParaRPr>
          </a:p>
          <a:p>
            <a:pPr>
              <a:spcBef>
                <a:spcPts val="1400"/>
              </a:spcBef>
              <a:defRPr/>
            </a:pPr>
            <a:r>
              <a:rPr lang="ru-RU" sz="1600" b="1" dirty="0">
                <a:latin typeface="PermianSansTypeface" panose="02000000000000000000" pitchFamily="50" charset="0"/>
              </a:rPr>
              <a:t>Академические партнеры</a:t>
            </a:r>
          </a:p>
          <a:p>
            <a:pPr>
              <a:spcBef>
                <a:spcPts val="600"/>
              </a:spcBef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НОЦ «Рациональное недропользование»,</a:t>
            </a:r>
            <a:br>
              <a:rPr lang="ru-RU" sz="1400" dirty="0">
                <a:latin typeface="PermianSansTypeface" panose="02000000000000000000" pitchFamily="50" charset="0"/>
              </a:rPr>
            </a:br>
            <a:r>
              <a:rPr lang="ru-RU" sz="1400" dirty="0">
                <a:latin typeface="PermianSansTypeface" panose="02000000000000000000" pitchFamily="50" charset="0"/>
              </a:rPr>
              <a:t>ПФИЦ </a:t>
            </a:r>
            <a:r>
              <a:rPr lang="ru-RU" sz="1400" dirty="0" err="1">
                <a:latin typeface="PermianSansTypeface" panose="02000000000000000000" pitchFamily="50" charset="0"/>
              </a:rPr>
              <a:t>УрО</a:t>
            </a:r>
            <a:r>
              <a:rPr lang="ru-RU" sz="1400" dirty="0">
                <a:latin typeface="PermianSansTypeface" panose="02000000000000000000" pitchFamily="50" charset="0"/>
              </a:rPr>
              <a:t> РАН, ЦК НТИ «</a:t>
            </a:r>
            <a:r>
              <a:rPr lang="ru-RU" sz="1400" dirty="0" err="1">
                <a:latin typeface="PermianSansTypeface" panose="02000000000000000000" pitchFamily="50" charset="0"/>
              </a:rPr>
              <a:t>Фотоника</a:t>
            </a:r>
            <a:r>
              <a:rPr lang="ru-RU" sz="1400" dirty="0">
                <a:latin typeface="PermianSansTypeface" panose="02000000000000000000" pitchFamily="50" charset="0"/>
              </a:rPr>
              <a:t>»</a:t>
            </a:r>
            <a:endParaRPr sz="1400" dirty="0">
              <a:latin typeface="PermianSansTypeface" panose="02000000000000000000" pitchFamily="50" charset="0"/>
            </a:endParaRPr>
          </a:p>
          <a:p>
            <a:pPr>
              <a:spcBef>
                <a:spcPts val="1400"/>
              </a:spcBef>
              <a:defRPr/>
            </a:pPr>
            <a:r>
              <a:rPr lang="ru-RU" sz="1600" b="1" dirty="0">
                <a:latin typeface="PermianSansTypeface" panose="02000000000000000000" pitchFamily="50" charset="0"/>
                <a:ea typeface="Favorit Pro Book"/>
              </a:rPr>
              <a:t>Инфраструктура</a:t>
            </a:r>
          </a:p>
          <a:p>
            <a:pPr marL="171450" indent="-171450">
              <a:spcBef>
                <a:spcPts val="600"/>
              </a:spcBef>
              <a:buFont typeface="Wingdings"/>
              <a:buChar char="§"/>
              <a:defRPr/>
            </a:pPr>
            <a:r>
              <a:rPr lang="ru-RU" sz="1400" dirty="0">
                <a:solidFill>
                  <a:srgbClr val="221E1D"/>
                </a:solidFill>
                <a:latin typeface="PermianSansTypeface" panose="02000000000000000000" pitchFamily="50" charset="0"/>
                <a:ea typeface="Favorit Pro Book"/>
              </a:rPr>
              <a:t>Технопарк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rgbClr val="221E1D"/>
                </a:solidFill>
                <a:latin typeface="PermianSansTypeface" panose="02000000000000000000" pitchFamily="50" charset="0"/>
                <a:ea typeface="Favorit Pro Book"/>
              </a:rPr>
              <a:t>Учебные, научно-исследовательские лаборатории</a:t>
            </a: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rgbClr val="221E1D"/>
                </a:solidFill>
                <a:latin typeface="PermianSansTypeface" panose="02000000000000000000" pitchFamily="50" charset="0"/>
                <a:ea typeface="Favorit Pro Book"/>
              </a:rPr>
              <a:t>Конгресс-холл с концертным залом на </a:t>
            </a: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  <a:ea typeface="Favorit Pro Book"/>
              </a:rPr>
              <a:t>1 тыс. мест</a:t>
            </a:r>
            <a:endParaRPr lang="ru-RU" sz="1400" dirty="0">
              <a:solidFill>
                <a:srgbClr val="6198E7"/>
              </a:solidFill>
              <a:latin typeface="PermianSansTypeface" panose="02000000000000000000" pitchFamily="50" charset="0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rgbClr val="221E1D"/>
                </a:solidFill>
                <a:latin typeface="PermianSansTypeface" panose="02000000000000000000" pitchFamily="50" charset="0"/>
                <a:ea typeface="Favorit Pro Book"/>
              </a:rPr>
              <a:t>Общежития на </a:t>
            </a: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  <a:ea typeface="Favorit Pro Book"/>
              </a:rPr>
              <a:t>5 тыс. мест </a:t>
            </a:r>
            <a:endParaRPr sz="1400" dirty="0">
              <a:solidFill>
                <a:srgbClr val="6198E7"/>
              </a:solidFill>
              <a:latin typeface="PermianSansTypeface" panose="02000000000000000000" pitchFamily="50" charset="0"/>
            </a:endParaRPr>
          </a:p>
          <a:p>
            <a:pPr marL="171450" indent="-171450">
              <a:buFont typeface="Wingdings"/>
              <a:buChar char="§"/>
              <a:defRPr/>
            </a:pPr>
            <a:r>
              <a:rPr lang="ru-RU" sz="1400" dirty="0">
                <a:solidFill>
                  <a:srgbClr val="221E1D"/>
                </a:solidFill>
                <a:latin typeface="PermianSansTypeface" panose="02000000000000000000" pitchFamily="50" charset="0"/>
                <a:ea typeface="Favorit Pro Book"/>
              </a:rPr>
              <a:t>ФОК с бассейном</a:t>
            </a:r>
            <a:r>
              <a:rPr lang="en-US" sz="1400" dirty="0">
                <a:solidFill>
                  <a:srgbClr val="221E1D"/>
                </a:solidFill>
                <a:latin typeface="PermianSansTypeface" panose="02000000000000000000" pitchFamily="50" charset="0"/>
                <a:ea typeface="Favorit Pro Book"/>
              </a:rPr>
              <a:t> </a:t>
            </a:r>
            <a:r>
              <a:rPr lang="en-US" sz="1400" b="1" dirty="0">
                <a:solidFill>
                  <a:srgbClr val="6198E7"/>
                </a:solidFill>
                <a:latin typeface="PermianSansTypeface" panose="02000000000000000000" pitchFamily="50" charset="0"/>
                <a:ea typeface="Favorit Pro Book"/>
              </a:rPr>
              <a:t>50 </a:t>
            </a: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  <a:ea typeface="Favorit Pro Book"/>
              </a:rPr>
              <a:t>м </a:t>
            </a:r>
            <a:endParaRPr lang="en-US" sz="1400" b="1" dirty="0">
              <a:solidFill>
                <a:srgbClr val="6198E7"/>
              </a:solidFill>
              <a:latin typeface="PermianSansTypeface" panose="02000000000000000000" pitchFamily="50" charset="0"/>
              <a:ea typeface="Favorit Pro Book"/>
            </a:endParaRPr>
          </a:p>
          <a:p>
            <a:pPr>
              <a:spcBef>
                <a:spcPts val="1400"/>
              </a:spcBef>
              <a:defRPr/>
            </a:pPr>
            <a:r>
              <a:rPr lang="ru-RU" sz="1600" b="1" dirty="0">
                <a:latin typeface="PermianSansTypeface" panose="02000000000000000000" pitchFamily="50" charset="0"/>
              </a:rPr>
              <a:t>Направления работы кампуса</a:t>
            </a:r>
            <a:endParaRPr lang="ru-RU" sz="1600" dirty="0">
              <a:latin typeface="PermianSansTypeface" panose="02000000000000000000" pitchFamily="50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34ECCC-5AE7-B5DD-0DE6-55E5C34B6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44161" y="980462"/>
            <a:ext cx="6516179" cy="36653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954FA5-49D4-0DDE-5A7A-42AF8EA6C701}"/>
              </a:ext>
            </a:extLst>
          </p:cNvPr>
          <p:cNvSpPr txBox="1"/>
          <p:nvPr/>
        </p:nvSpPr>
        <p:spPr bwMode="auto">
          <a:xfrm>
            <a:off x="561684" y="4686431"/>
            <a:ext cx="11487516" cy="1378474"/>
          </a:xfrm>
          <a:prstGeom prst="rect">
            <a:avLst/>
          </a:prstGeom>
          <a:noFill/>
        </p:spPr>
        <p:txBody>
          <a:bodyPr wrap="square" numCol="3" rtlCol="0">
            <a:no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Технологии Пармы</a:t>
            </a:r>
            <a:r>
              <a:rPr lang="en-US" sz="1400" dirty="0">
                <a:solidFill>
                  <a:srgbClr val="6198E7"/>
                </a:solidFill>
                <a:latin typeface="PermianSansTypeface" panose="02000000000000000000" pitchFamily="50" charset="0"/>
              </a:rPr>
              <a:t>: </a:t>
            </a:r>
            <a:r>
              <a:rPr lang="ru-RU" sz="1400" dirty="0">
                <a:latin typeface="PermianSansTypeface" panose="02000000000000000000" pitchFamily="50" charset="0"/>
              </a:rPr>
              <a:t>робототехника, аддитивные технологии и цифровые решения </a:t>
            </a:r>
            <a:endParaRPr sz="1400" dirty="0">
              <a:latin typeface="PermianSansTypeface" panose="02000000000000000000" pitchFamily="50" charset="0"/>
            </a:endParaRPr>
          </a:p>
          <a:p>
            <a:pP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Недра Пармы</a:t>
            </a:r>
            <a:r>
              <a:rPr lang="en-US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: </a:t>
            </a:r>
            <a:r>
              <a:rPr lang="ru-RU" sz="1400" b="0" i="0" dirty="0">
                <a:solidFill>
                  <a:srgbClr val="333333"/>
                </a:solidFill>
                <a:latin typeface="PermianSansTypeface" panose="02000000000000000000" pitchFamily="50" charset="0"/>
              </a:rPr>
              <a:t>инновационные технологии в малотоннажной химии, новые материалы для добывающей отрасли</a:t>
            </a:r>
            <a:endParaRPr sz="1400" dirty="0">
              <a:latin typeface="PermianSansTypeface" panose="02000000000000000000" pitchFamily="50" charset="0"/>
            </a:endParaRPr>
          </a:p>
          <a:p>
            <a:pPr marL="263525"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Душа Пармы</a:t>
            </a:r>
            <a:r>
              <a:rPr lang="en-US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: </a:t>
            </a:r>
            <a:r>
              <a:rPr lang="ru-RU" sz="1400" dirty="0">
                <a:latin typeface="PermianSansTypeface" panose="02000000000000000000" pitchFamily="50" charset="0"/>
              </a:rPr>
              <a:t>опережающие образовательные, воспитательные</a:t>
            </a:r>
            <a:br>
              <a:rPr lang="ru-RU" sz="1400" dirty="0">
                <a:latin typeface="PermianSansTypeface" panose="02000000000000000000" pitchFamily="50" charset="0"/>
              </a:rPr>
            </a:br>
            <a:r>
              <a:rPr lang="ru-RU" sz="1400" dirty="0">
                <a:latin typeface="PermianSansTypeface" panose="02000000000000000000" pitchFamily="50" charset="0"/>
              </a:rPr>
              <a:t>и профориентационные технологии, креативные индустрии, индустрии гостеприимства</a:t>
            </a:r>
          </a:p>
          <a:p>
            <a:pPr>
              <a:defRPr/>
            </a:pPr>
            <a:endParaRPr lang="ru-RU" sz="1400" b="1" dirty="0">
              <a:solidFill>
                <a:srgbClr val="0070C0"/>
              </a:solidFill>
              <a:latin typeface="PermianSansTypeface" panose="02000000000000000000" pitchFamily="50" charset="0"/>
            </a:endParaRPr>
          </a:p>
          <a:p>
            <a:pP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Пространство Пармы: </a:t>
            </a:r>
            <a:r>
              <a:rPr lang="ru-RU" sz="1400" dirty="0">
                <a:latin typeface="PermianSansTypeface" panose="02000000000000000000" pitchFamily="50" charset="0"/>
              </a:rPr>
              <a:t>фотоника, промышленная экология и технологии информационного моделирования</a:t>
            </a:r>
          </a:p>
          <a:p>
            <a:pPr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Здоровье Пармы: </a:t>
            </a:r>
            <a:r>
              <a:rPr lang="ru-RU" sz="1400" dirty="0">
                <a:latin typeface="PermianSansTypeface" panose="02000000000000000000" pitchFamily="50" charset="0"/>
              </a:rPr>
              <a:t>цифровая медицина, диагностика, реабилитационные технологии, медицинские изделия</a:t>
            </a:r>
          </a:p>
        </p:txBody>
      </p:sp>
    </p:spTree>
    <p:extLst>
      <p:ext uri="{BB962C8B-B14F-4D97-AF65-F5344CB8AC3E}">
        <p14:creationId xmlns:p14="http://schemas.microsoft.com/office/powerpoint/2010/main" val="2673042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FBCA10DC-E3DD-1341-37E7-3F6D1AF2C4DB}"/>
              </a:ext>
            </a:extLst>
          </p:cNvPr>
          <p:cNvSpPr/>
          <p:nvPr/>
        </p:nvSpPr>
        <p:spPr bwMode="auto"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077335349" name="Текст 4"/>
          <p:cNvSpPr/>
          <p:nvPr/>
        </p:nvSpPr>
        <p:spPr bwMode="auto">
          <a:xfrm>
            <a:off x="550800" y="212400"/>
            <a:ext cx="10810226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  <a:defRPr/>
            </a:pPr>
            <a:r>
              <a:rPr lang="ru-RU" sz="2400" b="1" cap="all" dirty="0">
                <a:solidFill>
                  <a:schemeClr val="bg1"/>
                </a:solidFill>
                <a:latin typeface="PermianSansTypeface"/>
              </a:rPr>
              <a:t>Капитальные ремонты вузов</a:t>
            </a:r>
            <a:endParaRPr sz="2400" b="1" cap="all" dirty="0">
              <a:solidFill>
                <a:schemeClr val="bg1"/>
              </a:solidFill>
              <a:latin typeface="PermianSansTypeface"/>
            </a:endParaRPr>
          </a:p>
        </p:txBody>
      </p:sp>
      <p:sp>
        <p:nvSpPr>
          <p:cNvPr id="4" name="AutoShape 2" descr="https://i.oneme.ru/i?r=BUE2sh_eZW7g8kugOdIm2NotaD-BGo-iN839Hue5FW7Li9ZKPZ0sogvfI-t-EyGQN8--lVzsyQysV3DaVqjHCp2E&amp;expires=1786643675424"/>
          <p:cNvSpPr>
            <a:spLocks noChangeAspect="1" noChangeArrowheads="1"/>
          </p:cNvSpPr>
          <p:nvPr/>
        </p:nvSpPr>
        <p:spPr bwMode="auto">
          <a:xfrm>
            <a:off x="170424" y="-8790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27" name="Прямоугольник 71"/>
          <p:cNvSpPr/>
          <p:nvPr/>
        </p:nvSpPr>
        <p:spPr>
          <a:xfrm>
            <a:off x="0" y="6351120"/>
            <a:ext cx="12191040" cy="5155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8" name="Текст 53"/>
          <p:cNvSpPr/>
          <p:nvPr/>
        </p:nvSpPr>
        <p:spPr>
          <a:xfrm>
            <a:off x="11550600" y="6505560"/>
            <a:ext cx="441000" cy="35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FFDA9203-D94A-48B3-8B03-3DA7F41BC785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34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9" name="Текст 54"/>
          <p:cNvSpPr/>
          <p:nvPr/>
        </p:nvSpPr>
        <p:spPr>
          <a:xfrm>
            <a:off x="697680" y="6425280"/>
            <a:ext cx="3246840" cy="39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4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D19C21-0CDE-6DBE-A743-7CAEB26514C9}"/>
              </a:ext>
            </a:extLst>
          </p:cNvPr>
          <p:cNvSpPr txBox="1"/>
          <p:nvPr/>
        </p:nvSpPr>
        <p:spPr bwMode="auto">
          <a:xfrm>
            <a:off x="541835" y="2644677"/>
            <a:ext cx="2330761" cy="99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6198E7"/>
                </a:solidFill>
                <a:latin typeface="PermianSansTypeface"/>
              </a:rPr>
              <a:t>13</a:t>
            </a:r>
            <a:br>
              <a:rPr lang="ru-RU" b="1" dirty="0">
                <a:solidFill>
                  <a:srgbClr val="0070C0"/>
                </a:solidFill>
                <a:latin typeface="PermianSansTypeface"/>
              </a:rPr>
            </a:br>
            <a:r>
              <a:rPr lang="ru-RU" dirty="0">
                <a:latin typeface="PermianSansTypeface"/>
              </a:rPr>
              <a:t>объектов вузов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PermianSansTypeface"/>
              </a:rPr>
              <a:t>региональный бюджет</a:t>
            </a:r>
            <a:endParaRPr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EF5B4-0739-347E-59C3-D0F6B8E7AF13}"/>
              </a:ext>
            </a:extLst>
          </p:cNvPr>
          <p:cNvSpPr txBox="1"/>
          <p:nvPr/>
        </p:nvSpPr>
        <p:spPr bwMode="auto">
          <a:xfrm>
            <a:off x="541835" y="3942802"/>
            <a:ext cx="2963352" cy="957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4000" dirty="0">
                <a:solidFill>
                  <a:srgbClr val="6198E7"/>
                </a:solidFill>
                <a:latin typeface="PermianSansTypeface"/>
              </a:rPr>
              <a:t>9</a:t>
            </a:r>
            <a:br>
              <a:rPr lang="ru-RU" b="1" dirty="0">
                <a:solidFill>
                  <a:srgbClr val="0070C0"/>
                </a:solidFill>
                <a:latin typeface="PermianSansTypeface"/>
              </a:rPr>
            </a:br>
            <a:r>
              <a:rPr lang="ru-RU" dirty="0">
                <a:latin typeface="PermianSansTypeface"/>
              </a:rPr>
              <a:t>общежитий вузов </a:t>
            </a:r>
            <a:br>
              <a:rPr lang="ru-RU" sz="1400" dirty="0">
                <a:latin typeface="PermianSansTypeface"/>
              </a:rPr>
            </a:br>
            <a:r>
              <a:rPr lang="ru-RU" sz="1200" dirty="0">
                <a:latin typeface="PermianSansTypeface"/>
              </a:rPr>
              <a:t>федеральный бюджет</a:t>
            </a:r>
            <a:endParaRPr sz="2800" dirty="0"/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7604CCA4-AF02-F7A6-E802-8C119CC543BD}"/>
              </a:ext>
            </a:extLst>
          </p:cNvPr>
          <p:cNvSpPr/>
          <p:nvPr/>
        </p:nvSpPr>
        <p:spPr bwMode="auto">
          <a:xfrm>
            <a:off x="5787342" y="5201968"/>
            <a:ext cx="60532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PermianSansTypeface"/>
                <a:ea typeface="Calibri"/>
              </a:rPr>
              <a:t>Учебный корпус ПГФА (Пермь, ул. Крупской, д. 46)</a:t>
            </a:r>
            <a:endParaRPr sz="2400" b="1" dirty="0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F1D58123-84BA-BDE8-1211-A81E98228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787342" y="1087577"/>
            <a:ext cx="6053207" cy="4046622"/>
          </a:xfrm>
          <a:prstGeom prst="rect">
            <a:avLst/>
          </a:prstGeom>
          <a:noFill/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DA5D55F-14BA-B5C0-66F4-5E4168339F0E}"/>
              </a:ext>
            </a:extLst>
          </p:cNvPr>
          <p:cNvSpPr/>
          <p:nvPr/>
        </p:nvSpPr>
        <p:spPr bwMode="auto">
          <a:xfrm>
            <a:off x="559766" y="2135446"/>
            <a:ext cx="2075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latin typeface="PermianSansTypeface"/>
                <a:ea typeface="PermianSansTypeface"/>
                <a:cs typeface="PermianSansTypeface"/>
              </a:rPr>
              <a:t>2025–2028 годы</a:t>
            </a:r>
            <a:endParaRPr lang="ru-RU" b="1" dirty="0"/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D88AB4BA-D8B2-C41F-5394-239F3E3F1F6E}"/>
              </a:ext>
            </a:extLst>
          </p:cNvPr>
          <p:cNvSpPr/>
          <p:nvPr/>
        </p:nvSpPr>
        <p:spPr bwMode="auto">
          <a:xfrm>
            <a:off x="1954306" y="5747590"/>
            <a:ext cx="9886244" cy="418262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buClr>
                <a:srgbClr val="000000"/>
              </a:buClr>
              <a:defRPr/>
            </a:pPr>
            <a:r>
              <a:rPr lang="ru-RU" dirty="0">
                <a:solidFill>
                  <a:srgbClr val="000000"/>
                </a:solidFill>
                <a:latin typeface="PermianSansTypeface"/>
              </a:rPr>
              <a:t>Завершение всех ремонтных работ в установленные сроки</a:t>
            </a:r>
            <a:endParaRPr lang="ru-RU" b="0" u="none" strike="noStrike" dirty="0">
              <a:solidFill>
                <a:srgbClr val="000000"/>
              </a:solidFill>
              <a:latin typeface="PermianSansTypeface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36FE819F-5F16-ACDA-F299-A83A7CC36919}"/>
              </a:ext>
            </a:extLst>
          </p:cNvPr>
          <p:cNvSpPr/>
          <p:nvPr/>
        </p:nvSpPr>
        <p:spPr bwMode="auto">
          <a:xfrm>
            <a:off x="658378" y="5747590"/>
            <a:ext cx="1295928" cy="418263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 defTabSz="914400">
              <a:lnSpc>
                <a:spcPct val="8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ЗАДАЧА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FE93FD-8DB4-1BB7-BA7D-8B1613941726}"/>
              </a:ext>
            </a:extLst>
          </p:cNvPr>
          <p:cNvSpPr/>
          <p:nvPr/>
        </p:nvSpPr>
        <p:spPr bwMode="auto">
          <a:xfrm>
            <a:off x="2800985" y="2649061"/>
            <a:ext cx="26818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ПГНИУ, ПГАТУ, ПНИПУ, ПГФА, ПГМУ, ВГУВТ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7D7DD13-A730-2180-48D5-19207C9ED3C2}"/>
              </a:ext>
            </a:extLst>
          </p:cNvPr>
          <p:cNvSpPr/>
          <p:nvPr/>
        </p:nvSpPr>
        <p:spPr bwMode="auto">
          <a:xfrm>
            <a:off x="2800985" y="3855176"/>
            <a:ext cx="28139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ПГНИУ, ПГАТУ, ПНИПУ, ПГГПУ, </a:t>
            </a:r>
            <a:r>
              <a:rPr lang="ru-RU" dirty="0" err="1"/>
              <a:t>ЧГАФКиС</a:t>
            </a:r>
            <a:r>
              <a:rPr lang="ru-RU" dirty="0"/>
              <a:t>, ПГМУ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F140DA-740C-1265-93E0-BA7CB72A2E3B}"/>
              </a:ext>
            </a:extLst>
          </p:cNvPr>
          <p:cNvSpPr/>
          <p:nvPr/>
        </p:nvSpPr>
        <p:spPr bwMode="auto">
          <a:xfrm>
            <a:off x="541835" y="981960"/>
            <a:ext cx="503421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400" b="1" dirty="0">
                <a:latin typeface="PermianSansTypeface" panose="02000000000000000000" pitchFamily="50" charset="0"/>
                <a:cs typeface="Times New Roman"/>
              </a:rPr>
              <a:t>Соглашение между Министерством науки и высшего образования Российской Федерации и Правительством Пермского края</a:t>
            </a:r>
            <a:r>
              <a:rPr lang="en-US" sz="1400" b="1" dirty="0">
                <a:latin typeface="PermianSansTypeface" panose="02000000000000000000" pitchFamily="50" charset="0"/>
                <a:cs typeface="Times New Roman"/>
              </a:rPr>
              <a:t> </a:t>
            </a:r>
            <a:r>
              <a:rPr lang="ru-RU" sz="1400" b="1" dirty="0">
                <a:latin typeface="PermianSansTypeface" panose="02000000000000000000" pitchFamily="50" charset="0"/>
                <a:cs typeface="Times New Roman"/>
              </a:rPr>
              <a:t>о паритетном финансировании развития инфраструктуры вузов Пермского края</a:t>
            </a:r>
            <a:endParaRPr b="1" dirty="0">
              <a:latin typeface="PermianSansTypefac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9379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7652012" name="Прямоугольник 5"/>
          <p:cNvSpPr/>
          <p:nvPr/>
        </p:nvSpPr>
        <p:spPr bwMode="auto">
          <a:xfrm>
            <a:off x="0" y="0"/>
            <a:ext cx="12191760" cy="80640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077335349" name="Текст 4"/>
          <p:cNvSpPr/>
          <p:nvPr/>
        </p:nvSpPr>
        <p:spPr bwMode="auto">
          <a:xfrm>
            <a:off x="550800" y="212400"/>
            <a:ext cx="10810226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  <a:defRPr/>
            </a:pPr>
            <a:r>
              <a:rPr lang="ru-RU" sz="2400" b="1" cap="all" dirty="0">
                <a:solidFill>
                  <a:schemeClr val="bg1"/>
                </a:solidFill>
                <a:latin typeface="PermianSansTypeface"/>
              </a:rPr>
              <a:t>Развитие инфраструктуры высшего образования в 2026 году</a:t>
            </a:r>
            <a:endParaRPr sz="2400" b="1" cap="all" dirty="0">
              <a:solidFill>
                <a:schemeClr val="bg1"/>
              </a:solidFill>
              <a:latin typeface="PermianSansTypeface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540343"/>
              </p:ext>
            </p:extLst>
          </p:nvPr>
        </p:nvGraphicFramePr>
        <p:xfrm>
          <a:off x="697679" y="1919643"/>
          <a:ext cx="5685868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3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32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80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1"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В</a:t>
                      </a:r>
                      <a:r>
                        <a:rPr lang="ru-RU" sz="1200" b="1"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уз</a:t>
                      </a:r>
                      <a:endParaRPr sz="1200" b="1">
                        <a:latin typeface="PermianSansTypeface" panose="02000000000000000000" pitchFamily="50" charset="0"/>
                        <a:ea typeface="PermianSansTypeface"/>
                        <a:cs typeface="PermianSansTypeface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Объекты</a:t>
                      </a:r>
                      <a:endParaRPr sz="1200" b="1" i="0" u="none" strike="noStrike" cap="none" spc="0" dirty="0">
                        <a:solidFill>
                          <a:schemeClr val="dk1"/>
                        </a:solidFill>
                        <a:latin typeface="PermianSansTypeface" panose="02000000000000000000" pitchFamily="50" charset="0"/>
                        <a:ea typeface="PermianSansTypeface"/>
                        <a:cs typeface="PermianSansTypeface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802"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ПГНИУ</a:t>
                      </a:r>
                      <a:endParaRPr sz="120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Дзержинского, 2 (корпус 5)</a:t>
                      </a:r>
                      <a:endParaRPr sz="1200">
                        <a:latin typeface="PermianSansTypeface" panose="02000000000000000000" pitchFamily="50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80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Букирева, 15 (УЛК)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80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Дзержинского, 1а (здание технического училища)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802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ПГАТУ</a:t>
                      </a:r>
                      <a:endParaRPr sz="1200">
                        <a:latin typeface="PermianSansTypeface" panose="02000000000000000000" pitchFamily="50" charset="0"/>
                      </a:endParaRPr>
                    </a:p>
                    <a:p>
                      <a:pPr algn="ctr">
                        <a:defRPr/>
                      </a:pPr>
                      <a:endParaRPr sz="1200" b="0">
                        <a:solidFill>
                          <a:srgbClr val="0070C0"/>
                        </a:solidFill>
                        <a:latin typeface="PermianSansTypeface" panose="02000000000000000000" pitchFamily="50" charset="0"/>
                        <a:ea typeface="PermianSansTypeface"/>
                        <a:cs typeface="PermianSansTypeface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Героев Хасана, 111/2 (УЛК)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80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Петропавловская, 23 (главный корпус)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802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endParaRPr sz="1200" b="0" i="0" u="none" strike="noStrike" cap="none" spc="0">
                        <a:solidFill>
                          <a:schemeClr val="dk1"/>
                        </a:solidFill>
                        <a:latin typeface="PermianSansTypeface" panose="02000000000000000000" pitchFamily="50" charset="0"/>
                        <a:cs typeface="Times New Roman"/>
                      </a:endParaRPr>
                    </a:p>
                    <a:p>
                      <a:pPr algn="ctr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ПНИПУ</a:t>
                      </a:r>
                      <a:endParaRPr sz="120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Комсомольский проспект, д. 29 (главный корпус)</a:t>
                      </a:r>
                      <a:endParaRPr sz="1200" b="0" i="0" u="none" strike="noStrike" cap="none" spc="0">
                        <a:solidFill>
                          <a:schemeClr val="dk1"/>
                        </a:solidFill>
                        <a:latin typeface="PermianSansTypeface" panose="02000000000000000000" pitchFamily="50" charset="0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80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Куйбышева, д. 109 (УЛК строительного факультета)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4802">
                <a:tc row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ПГФА</a:t>
                      </a:r>
                      <a:endParaRPr sz="120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, ул. Екатерининская, д.101 (общежитие)</a:t>
                      </a:r>
                      <a:endParaRPr sz="1200" b="0">
                        <a:latin typeface="PermianSansTypeface" panose="02000000000000000000" pitchFamily="50" charset="0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480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бульвар Гагарина, д. 72а, блок А и блок Б (общежитие)</a:t>
                      </a:r>
                      <a:endParaRPr sz="1200" b="0">
                        <a:latin typeface="PermianSansTypeface" panose="02000000000000000000" pitchFamily="50" charset="0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80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,бульвар Гагарина, д.81/1 (Теоретический корпус)</a:t>
                      </a:r>
                      <a:endParaRPr sz="1200" b="0">
                        <a:latin typeface="PermianSansTypeface" panose="02000000000000000000" pitchFamily="50" charset="0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480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Крупской, д.46 (УЛК)</a:t>
                      </a:r>
                      <a:endParaRPr sz="1200" b="0">
                        <a:latin typeface="PermianSansTypeface" panose="02000000000000000000" pitchFamily="50" charset="0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802"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cs typeface="PermianSansTypeface"/>
                        </a:rPr>
                        <a:t>ПГМУ</a:t>
                      </a:r>
                      <a:endParaRPr sz="1200">
                        <a:latin typeface="PermianSansTypeface" panose="02000000000000000000" pitchFamily="50" charset="0"/>
                      </a:endParaRP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200" b="0" i="0" u="none" strike="noStrike" cap="none" spc="0">
                        <a:solidFill>
                          <a:schemeClr val="dk1"/>
                        </a:solidFill>
                        <a:latin typeface="PermianSansTypeface" panose="02000000000000000000" pitchFamily="50" charset="0"/>
                        <a:cs typeface="PermianSansTypeface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Луначарского, 74а (ПСД для общежития №3)</a:t>
                      </a:r>
                      <a:endParaRPr sz="1200" b="0" i="0" u="none" strike="noStrike" cap="none" spc="0">
                        <a:solidFill>
                          <a:schemeClr val="dk1"/>
                        </a:solidFill>
                        <a:latin typeface="PermianSansTypeface" panose="02000000000000000000" pitchFamily="50" charset="0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80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200" b="0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Попова, 18 (ПСД для общежития №7)</a:t>
                      </a:r>
                      <a:endParaRPr sz="1200" b="0" dirty="0">
                        <a:latin typeface="PermianSansTypeface" panose="02000000000000000000" pitchFamily="50" charset="0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 bwMode="auto">
          <a:xfrm>
            <a:off x="638737" y="1050422"/>
            <a:ext cx="4686197" cy="62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6198E7"/>
                </a:solidFill>
                <a:latin typeface="PermianSansTypeface"/>
              </a:rPr>
              <a:t>13</a:t>
            </a:r>
            <a:r>
              <a:rPr lang="ru-RU" sz="1400" b="1" dirty="0">
                <a:solidFill>
                  <a:srgbClr val="6198E7"/>
                </a:solidFill>
                <a:latin typeface="PermianSansTypeface"/>
              </a:rPr>
              <a:t> </a:t>
            </a:r>
            <a:r>
              <a:rPr lang="ru-RU" sz="1400" b="1" dirty="0">
                <a:latin typeface="PermianSansTypeface"/>
              </a:rPr>
              <a:t>объектов вузов</a:t>
            </a:r>
            <a:br>
              <a:rPr lang="ru-RU" sz="1400" b="1" dirty="0">
                <a:solidFill>
                  <a:srgbClr val="6198E7"/>
                </a:solidFill>
                <a:latin typeface="PermianSansTypeface"/>
              </a:rPr>
            </a:br>
            <a:r>
              <a:rPr lang="ru-RU" sz="1400" b="1" dirty="0">
                <a:latin typeface="PermianSansTypeface"/>
              </a:rPr>
              <a:t>региональный бюджет</a:t>
            </a:r>
            <a:br>
              <a:rPr lang="ru-RU" sz="1400" b="1" dirty="0">
                <a:latin typeface="PermianSansTypeface"/>
              </a:rPr>
            </a:br>
            <a:r>
              <a:rPr lang="ru-RU" sz="1000" b="0" i="0" u="none" strike="noStrike" cap="none" spc="0" dirty="0">
                <a:solidFill>
                  <a:schemeClr val="tx1"/>
                </a:solidFill>
                <a:latin typeface="PermianSansTypeface"/>
                <a:ea typeface="PermianSansTypeface"/>
                <a:cs typeface="PermianSansTypeface"/>
              </a:rPr>
              <a:t>(2025 – 2028 </a:t>
            </a:r>
            <a:r>
              <a:rPr lang="ru-RU" sz="1000" b="0" i="0" u="none" strike="noStrike" cap="none" spc="0" dirty="0" err="1">
                <a:solidFill>
                  <a:schemeClr val="tx1"/>
                </a:solidFill>
                <a:latin typeface="PermianSansTypeface"/>
                <a:ea typeface="PermianSansTypeface"/>
                <a:cs typeface="PermianSansTypeface"/>
              </a:rPr>
              <a:t>г.г</a:t>
            </a:r>
            <a:r>
              <a:rPr lang="ru-RU" sz="1000" b="0" i="0" u="none" strike="noStrike" cap="none" spc="0" dirty="0">
                <a:solidFill>
                  <a:schemeClr val="tx1"/>
                </a:solidFill>
                <a:latin typeface="PermianSansTypeface"/>
                <a:ea typeface="PermianSansTypeface"/>
                <a:cs typeface="PermianSansTypeface"/>
              </a:rPr>
              <a:t>.) </a:t>
            </a:r>
            <a:endParaRPr sz="10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58365"/>
              </p:ext>
            </p:extLst>
          </p:nvPr>
        </p:nvGraphicFramePr>
        <p:xfrm>
          <a:off x="6650966" y="1919643"/>
          <a:ext cx="5193102" cy="3213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9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9124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200" b="1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Вуз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200" b="1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Объект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200" b="1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Адрес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555">
                <a:tc rowSpan="2"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ПГНИУ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Общежитие №5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Петропавловская, д. 115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555">
                <a:tc vMerge="1"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endParaRPr lang="ru-RU" sz="950" b="0" i="0" u="none" strike="noStrike" cap="none" spc="0">
                        <a:solidFill>
                          <a:schemeClr val="dk1"/>
                        </a:solidFill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Общежитие № 6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Петропавловская, д. 117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555">
                <a:tc rowSpan="2"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ПГАТУ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Общежитие №2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Героев Хасана, 109/2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555">
                <a:tc vMerge="1"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endParaRPr lang="ru-RU" sz="950" b="0" i="0" u="none" strike="noStrike" cap="none" spc="0">
                        <a:solidFill>
                          <a:schemeClr val="dk1"/>
                        </a:solidFill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Общежитие №3</a:t>
                      </a:r>
                      <a:endParaRPr sz="3200"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Героев Хасана, 109/3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555">
                <a:tc rowSpan="2"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ПНИПУ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Общежитие №2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9-го Мая, д. 15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555">
                <a:tc vMerge="1"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endParaRPr lang="ru-RU" sz="950" b="0" i="0" u="none" strike="noStrike" cap="none" spc="0">
                        <a:solidFill>
                          <a:schemeClr val="dk1"/>
                        </a:solidFill>
                        <a:latin typeface="PermianSansTypeface"/>
                        <a:ea typeface="PermianSansTypeface"/>
                        <a:cs typeface="PermianSansTypeface"/>
                      </a:endParaRPr>
                    </a:p>
                  </a:txBody>
                  <a:tcPr anchor="ctr"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Общежитие №4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9-го Мая, д. 11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555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ПГГПУ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Общежитие №4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25 Октября, д. 37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555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ЧГАФКиС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Общежитие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Чайковский, ул. Ленина, д. 65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6555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ПГМУ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Общежитие №3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 i="0" u="none" strike="noStrike" cap="none" spc="0" dirty="0">
                          <a:solidFill>
                            <a:schemeClr val="dk1"/>
                          </a:solidFill>
                          <a:latin typeface="PermianSansTypeface" panose="02000000000000000000" pitchFamily="50" charset="0"/>
                          <a:ea typeface="PermianSansTypeface"/>
                          <a:cs typeface="PermianSansTypeface"/>
                        </a:rPr>
                        <a:t>Пермь, ул. Луначарского, д. 74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 bwMode="auto">
          <a:xfrm>
            <a:off x="6646731" y="1052793"/>
            <a:ext cx="4059257" cy="62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  <a:defRPr/>
            </a:pPr>
            <a:r>
              <a:rPr lang="ru-RU" sz="2000" dirty="0">
                <a:solidFill>
                  <a:srgbClr val="6198E7"/>
                </a:solidFill>
                <a:latin typeface="PermianSansTypeface"/>
              </a:rPr>
              <a:t>9 </a:t>
            </a:r>
            <a:r>
              <a:rPr lang="ru-RU" sz="1400" b="1" dirty="0">
                <a:latin typeface="PermianSansTypeface"/>
              </a:rPr>
              <a:t>общежитий вузов </a:t>
            </a:r>
            <a:br>
              <a:rPr lang="ru-RU" sz="1400" b="1" dirty="0">
                <a:latin typeface="PermianSansTypeface"/>
              </a:rPr>
            </a:br>
            <a:r>
              <a:rPr lang="ru-RU" sz="1400" b="1" dirty="0">
                <a:latin typeface="PermianSansTypeface"/>
              </a:rPr>
              <a:t>ФП капитального ремонта общежитий </a:t>
            </a:r>
            <a:br>
              <a:rPr lang="ru-RU" sz="1400" b="1" dirty="0">
                <a:latin typeface="PermianSansTypeface"/>
              </a:rPr>
            </a:br>
            <a:r>
              <a:rPr lang="ru-RU" sz="1000" dirty="0">
                <a:latin typeface="PermianSansTypeface"/>
              </a:rPr>
              <a:t>(2025 – 2028 </a:t>
            </a:r>
            <a:r>
              <a:rPr lang="ru-RU" sz="1000" dirty="0" err="1">
                <a:latin typeface="PermianSansTypeface"/>
              </a:rPr>
              <a:t>г.г</a:t>
            </a:r>
            <a:r>
              <a:rPr lang="ru-RU" sz="1000" dirty="0">
                <a:latin typeface="PermianSansTypeface"/>
              </a:rPr>
              <a:t>.) </a:t>
            </a:r>
            <a:endParaRPr dirty="0"/>
          </a:p>
        </p:txBody>
      </p:sp>
      <p:sp>
        <p:nvSpPr>
          <p:cNvPr id="4" name="AutoShape 2" descr="https://i.oneme.ru/i?r=BUE2sh_eZW7g8kugOdIm2NotaD-BGo-iN839Hue5FW7Li9ZKPZ0sogvfI-t-EyGQN8--lVzsyQysV3DaVqjHCp2E&amp;expires=17866436754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17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1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8DC872FE-61F7-496B-8CF5-AEFE172529C5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35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3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4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389356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Прямоугольник 70"/>
          <p:cNvSpPr/>
          <p:nvPr/>
        </p:nvSpPr>
        <p:spPr>
          <a:xfrm>
            <a:off x="-5760" y="-18720"/>
            <a:ext cx="12195360" cy="81360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41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42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A000D7D3-7938-479E-934B-FEE02C4FA1EB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36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43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7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3" name="Текст 4">
            <a:extLst>
              <a:ext uri="{FF2B5EF4-FFF2-40B4-BE49-F238E27FC236}">
                <a16:creationId xmlns:a16="http://schemas.microsoft.com/office/drawing/2014/main" id="{56556816-32A9-17A7-9A57-250F960EA125}"/>
              </a:ext>
            </a:extLst>
          </p:cNvPr>
          <p:cNvSpPr/>
          <p:nvPr/>
        </p:nvSpPr>
        <p:spPr bwMode="auto">
          <a:xfrm>
            <a:off x="550800" y="212400"/>
            <a:ext cx="10810226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СТРОИТЕЛЬСТВО ОБЪЕКТОВ ОБРАЗОВАНИЯ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6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TextBox 12">
            <a:extLst>
              <a:ext uri="{FF2B5EF4-FFF2-40B4-BE49-F238E27FC236}">
                <a16:creationId xmlns:a16="http://schemas.microsoft.com/office/drawing/2014/main" id="{1A82BA28-602D-BC74-B483-D2F3DE439DAE}"/>
              </a:ext>
            </a:extLst>
          </p:cNvPr>
          <p:cNvSpPr/>
          <p:nvPr/>
        </p:nvSpPr>
        <p:spPr>
          <a:xfrm>
            <a:off x="552719" y="1449927"/>
            <a:ext cx="226708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en-US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15</a:t>
            </a:r>
            <a:endParaRPr lang="ru-RU" sz="4000" b="0" u="none" strike="noStrike" dirty="0">
              <a:solidFill>
                <a:srgbClr val="6198E7"/>
              </a:solidFill>
              <a:uFillTx/>
              <a:latin typeface="PermianSansTypeface"/>
              <a:ea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объектов СПО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dirty="0">
                <a:latin typeface="PermianSansTypeface"/>
                <a:ea typeface="Arial"/>
              </a:rPr>
              <a:t>в 9 </a:t>
            </a: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муниципалитетах</a:t>
            </a:r>
          </a:p>
        </p:txBody>
      </p:sp>
      <p:sp>
        <p:nvSpPr>
          <p:cNvPr id="5" name="TextBox 21">
            <a:extLst>
              <a:ext uri="{FF2B5EF4-FFF2-40B4-BE49-F238E27FC236}">
                <a16:creationId xmlns:a16="http://schemas.microsoft.com/office/drawing/2014/main" id="{F3084FA4-3FA4-3BE6-07C5-6F26783BA0A6}"/>
              </a:ext>
            </a:extLst>
          </p:cNvPr>
          <p:cNvSpPr/>
          <p:nvPr/>
        </p:nvSpPr>
        <p:spPr bwMode="auto">
          <a:xfrm>
            <a:off x="1954306" y="5405050"/>
            <a:ext cx="9755054" cy="795092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buClr>
                <a:srgbClr val="000000"/>
              </a:buClr>
              <a:defRPr/>
            </a:pPr>
            <a:r>
              <a:rPr lang="ru-RU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2027 год: строительство </a:t>
            </a:r>
            <a:r>
              <a:rPr lang="ru-RU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7</a:t>
            </a:r>
            <a:r>
              <a:rPr lang="ru-RU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объектов СПО, </a:t>
            </a:r>
            <a:r>
              <a:rPr lang="ru-RU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6</a:t>
            </a:r>
            <a:r>
              <a:rPr lang="ru-RU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школ, </a:t>
            </a:r>
            <a:r>
              <a:rPr lang="ru-RU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3</a:t>
            </a:r>
            <a:r>
              <a:rPr lang="ru-RU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детских садов</a:t>
            </a:r>
            <a:endParaRPr lang="ru-RU" dirty="0">
              <a:solidFill>
                <a:srgbClr val="000000"/>
              </a:solidFill>
              <a:latin typeface="PermianSansTypeface"/>
            </a:endParaRPr>
          </a:p>
          <a:p>
            <a:pPr defTabSz="914400">
              <a:lnSpc>
                <a:spcPct val="100000"/>
              </a:lnSpc>
              <a:buClr>
                <a:srgbClr val="000000"/>
              </a:buClr>
              <a:defRPr/>
            </a:pPr>
            <a:r>
              <a:rPr lang="ru-RU" dirty="0">
                <a:solidFill>
                  <a:srgbClr val="000000"/>
                </a:solidFill>
                <a:latin typeface="PermianSansTypeface"/>
              </a:rPr>
              <a:t>2028 год: строительство </a:t>
            </a:r>
            <a:r>
              <a:rPr lang="ru-RU" dirty="0">
                <a:solidFill>
                  <a:srgbClr val="6198E7"/>
                </a:solidFill>
                <a:latin typeface="PermianSansTypeface"/>
              </a:rPr>
              <a:t>8</a:t>
            </a:r>
            <a:r>
              <a:rPr lang="ru-RU" dirty="0">
                <a:solidFill>
                  <a:srgbClr val="000000"/>
                </a:solidFill>
                <a:latin typeface="PermianSansTypeface"/>
              </a:rPr>
              <a:t> объектов СПО,</a:t>
            </a:r>
            <a:r>
              <a:rPr lang="ru-RU" dirty="0">
                <a:solidFill>
                  <a:srgbClr val="6198E7"/>
                </a:solidFill>
                <a:latin typeface="PermianSansTypeface"/>
              </a:rPr>
              <a:t> 5 </a:t>
            </a:r>
            <a:r>
              <a:rPr lang="ru-RU" dirty="0">
                <a:solidFill>
                  <a:srgbClr val="000000"/>
                </a:solidFill>
                <a:latin typeface="PermianSansTypeface"/>
              </a:rPr>
              <a:t>школ, </a:t>
            </a:r>
            <a:r>
              <a:rPr lang="ru-RU" dirty="0">
                <a:solidFill>
                  <a:srgbClr val="6198E7"/>
                </a:solidFill>
                <a:latin typeface="PermianSansTypeface"/>
              </a:rPr>
              <a:t>1</a:t>
            </a:r>
            <a:r>
              <a:rPr lang="ru-RU" dirty="0">
                <a:solidFill>
                  <a:srgbClr val="000000"/>
                </a:solidFill>
                <a:latin typeface="PermianSansTypeface"/>
              </a:rPr>
              <a:t> детский сад</a:t>
            </a:r>
            <a:endParaRPr lang="ru-RU" b="0" u="none" strike="noStrike" dirty="0">
              <a:solidFill>
                <a:srgbClr val="000000"/>
              </a:solidFill>
              <a:latin typeface="PermianSansTypeface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8E8C9640-55D9-0F98-899B-3F7DB7A9719F}"/>
              </a:ext>
            </a:extLst>
          </p:cNvPr>
          <p:cNvSpPr/>
          <p:nvPr/>
        </p:nvSpPr>
        <p:spPr bwMode="auto">
          <a:xfrm>
            <a:off x="658378" y="5405050"/>
            <a:ext cx="1295928" cy="795092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ЗАДАЧИ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D7286F02-9899-0121-090C-3FC62591AB01}"/>
              </a:ext>
            </a:extLst>
          </p:cNvPr>
          <p:cNvSpPr/>
          <p:nvPr/>
        </p:nvSpPr>
        <p:spPr>
          <a:xfrm>
            <a:off x="5821680" y="5011265"/>
            <a:ext cx="5887679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ru-RU" sz="1600" u="none" strike="noStrike" dirty="0">
                <a:solidFill>
                  <a:schemeClr val="dk1"/>
                </a:solidFill>
                <a:uFillTx/>
                <a:latin typeface="PermianSansTypeface" panose="02000000000000000000" pitchFamily="50" charset="0"/>
                <a:ea typeface="Arial"/>
              </a:rPr>
              <a:t>Корпус Лицея № 10 г. Перми (ЖК Погода)</a:t>
            </a:r>
            <a:endParaRPr lang="ru-RU" sz="1600" u="none" strike="noStrike" dirty="0">
              <a:solidFill>
                <a:srgbClr val="000000"/>
              </a:solidFill>
              <a:uFillTx/>
              <a:latin typeface="PermianSansTypeface" panose="02000000000000000000" pitchFamily="50" charset="0"/>
            </a:endParaRPr>
          </a:p>
        </p:txBody>
      </p:sp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D6E26F05-EF2E-DEFA-6D10-892BFB5C77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449" t="37205" r="27209"/>
          <a:stretch/>
        </p:blipFill>
        <p:spPr>
          <a:xfrm>
            <a:off x="5821680" y="1108714"/>
            <a:ext cx="5887680" cy="3902551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Прямоугольник 1">
            <a:extLst>
              <a:ext uri="{FF2B5EF4-FFF2-40B4-BE49-F238E27FC236}">
                <a16:creationId xmlns:a16="http://schemas.microsoft.com/office/drawing/2014/main" id="{C4152B28-16BA-19D5-247E-1FFFA0929949}"/>
              </a:ext>
            </a:extLst>
          </p:cNvPr>
          <p:cNvSpPr/>
          <p:nvPr/>
        </p:nvSpPr>
        <p:spPr>
          <a:xfrm>
            <a:off x="2571819" y="1411576"/>
            <a:ext cx="2612160" cy="614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+ 6</a:t>
            </a:r>
            <a:r>
              <a:rPr lang="ru-RU" sz="20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</a:t>
            </a:r>
            <a:br>
              <a:rPr lang="ru-RU" sz="1400" dirty="0">
                <a:solidFill>
                  <a:srgbClr val="000000"/>
                </a:solidFill>
                <a:latin typeface="Open Sans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 panose="02000000000000000000" pitchFamily="50" charset="0"/>
              </a:rPr>
              <a:t>в 5 муниципалитетах</a:t>
            </a:r>
            <a:endParaRPr lang="ru-RU" sz="1400" b="0" u="none" strike="noStrike" dirty="0">
              <a:solidFill>
                <a:srgbClr val="000000"/>
              </a:solidFill>
              <a:uFillTx/>
              <a:latin typeface="PermianSansTypeface" panose="02000000000000000000" pitchFamily="50" charset="0"/>
              <a:ea typeface="Arial"/>
            </a:endParaRP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9BCCDD39-56BE-4F5B-EF1F-1E6878F4B597}"/>
              </a:ext>
            </a:extLst>
          </p:cNvPr>
          <p:cNvSpPr/>
          <p:nvPr/>
        </p:nvSpPr>
        <p:spPr>
          <a:xfrm>
            <a:off x="552719" y="2697067"/>
            <a:ext cx="226708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en-US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39</a:t>
            </a:r>
            <a:endParaRPr lang="ru-RU" sz="4000" b="0" u="none" strike="noStrike" dirty="0">
              <a:solidFill>
                <a:srgbClr val="6198E7"/>
              </a:solidFill>
              <a:uFillTx/>
              <a:latin typeface="PermianSansTypeface"/>
              <a:ea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школ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в </a:t>
            </a:r>
            <a:r>
              <a:rPr lang="ru-RU" sz="1400" dirty="0">
                <a:latin typeface="PermianSansTypeface"/>
                <a:ea typeface="Arial"/>
              </a:rPr>
              <a:t>19</a:t>
            </a: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 муниципалитетах</a:t>
            </a:r>
          </a:p>
        </p:txBody>
      </p:sp>
      <p:sp>
        <p:nvSpPr>
          <p:cNvPr id="11" name="Прямоугольник 1">
            <a:extLst>
              <a:ext uri="{FF2B5EF4-FFF2-40B4-BE49-F238E27FC236}">
                <a16:creationId xmlns:a16="http://schemas.microsoft.com/office/drawing/2014/main" id="{444255F4-7C14-FDCD-D872-D2DCA8039FEB}"/>
              </a:ext>
            </a:extLst>
          </p:cNvPr>
          <p:cNvSpPr/>
          <p:nvPr/>
        </p:nvSpPr>
        <p:spPr>
          <a:xfrm>
            <a:off x="2571819" y="2619429"/>
            <a:ext cx="2612160" cy="614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+ 2</a:t>
            </a:r>
            <a:r>
              <a:rPr lang="ru-RU" sz="20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</a:t>
            </a:r>
            <a:br>
              <a:rPr lang="ru-RU" sz="1400" dirty="0">
                <a:solidFill>
                  <a:srgbClr val="000000"/>
                </a:solidFill>
                <a:latin typeface="Open Sans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 panose="02000000000000000000" pitchFamily="50" charset="0"/>
              </a:rPr>
              <a:t>в 2 муниципалитетах</a:t>
            </a:r>
            <a:endParaRPr lang="ru-RU" sz="1400" b="0" u="none" strike="noStrike" dirty="0">
              <a:solidFill>
                <a:srgbClr val="000000"/>
              </a:solidFill>
              <a:uFillTx/>
              <a:latin typeface="PermianSansTypeface" panose="02000000000000000000" pitchFamily="50" charset="0"/>
              <a:ea typeface="Arial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3086149-DD42-4B23-1713-14E8F4CB2D0E}"/>
              </a:ext>
            </a:extLst>
          </p:cNvPr>
          <p:cNvSpPr/>
          <p:nvPr/>
        </p:nvSpPr>
        <p:spPr>
          <a:xfrm>
            <a:off x="552719" y="3900389"/>
            <a:ext cx="226708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24</a:t>
            </a:r>
          </a:p>
          <a:p>
            <a:pPr defTabSz="914400">
              <a:lnSpc>
                <a:spcPct val="100000"/>
              </a:lnSpc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детских сада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в </a:t>
            </a:r>
            <a:r>
              <a:rPr lang="ru-RU" sz="1400" dirty="0">
                <a:latin typeface="PermianSansTypeface"/>
                <a:ea typeface="Arial"/>
              </a:rPr>
              <a:t>9</a:t>
            </a: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 муниципалитетах</a:t>
            </a:r>
          </a:p>
        </p:txBody>
      </p:sp>
      <p:sp>
        <p:nvSpPr>
          <p:cNvPr id="13" name="Прямоугольник 1">
            <a:extLst>
              <a:ext uri="{FF2B5EF4-FFF2-40B4-BE49-F238E27FC236}">
                <a16:creationId xmlns:a16="http://schemas.microsoft.com/office/drawing/2014/main" id="{F3FB95A2-07D9-96BD-8A5E-C95947504632}"/>
              </a:ext>
            </a:extLst>
          </p:cNvPr>
          <p:cNvSpPr/>
          <p:nvPr/>
        </p:nvSpPr>
        <p:spPr>
          <a:xfrm>
            <a:off x="2571819" y="3822751"/>
            <a:ext cx="2612160" cy="614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</a:t>
            </a:r>
            <a:r>
              <a:rPr lang="ru-RU" sz="2000" dirty="0">
                <a:solidFill>
                  <a:srgbClr val="6198E7"/>
                </a:solidFill>
                <a:latin typeface="PermianSansTypeface"/>
                <a:ea typeface="Arial"/>
              </a:rPr>
              <a:t>4</a:t>
            </a:r>
            <a:r>
              <a:rPr lang="ru-RU" sz="20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</a:t>
            </a:r>
            <a:br>
              <a:rPr lang="ru-RU" sz="1400" dirty="0">
                <a:solidFill>
                  <a:srgbClr val="000000"/>
                </a:solidFill>
                <a:latin typeface="Open Sans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 panose="02000000000000000000" pitchFamily="50" charset="0"/>
              </a:rPr>
              <a:t>в 4 муниципалитетах</a:t>
            </a:r>
            <a:endParaRPr lang="ru-RU" sz="1400" b="0" u="none" strike="noStrike" dirty="0">
              <a:solidFill>
                <a:srgbClr val="000000"/>
              </a:solidFill>
              <a:uFillTx/>
              <a:latin typeface="PermianSansTypeface" panose="02000000000000000000" pitchFamily="50" charset="0"/>
              <a:ea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6B7490-4550-B9C4-9E8A-2BAC1654F530}"/>
              </a:ext>
            </a:extLst>
          </p:cNvPr>
          <p:cNvSpPr txBox="1"/>
          <p:nvPr/>
        </p:nvSpPr>
        <p:spPr>
          <a:xfrm>
            <a:off x="561686" y="945858"/>
            <a:ext cx="264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2021-2026 годы: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Прямоугольник 39"/>
          <p:cNvSpPr/>
          <p:nvPr/>
        </p:nvSpPr>
        <p:spPr>
          <a:xfrm>
            <a:off x="0" y="-720"/>
            <a:ext cx="12191040" cy="80568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PermianSansTypeface"/>
              <a:ea typeface="Arial"/>
            </a:endParaRPr>
          </a:p>
        </p:txBody>
      </p:sp>
      <p:sp>
        <p:nvSpPr>
          <p:cNvPr id="216" name="Текст 4"/>
          <p:cNvSpPr/>
          <p:nvPr/>
        </p:nvSpPr>
        <p:spPr>
          <a:xfrm>
            <a:off x="550800" y="212400"/>
            <a:ext cx="11817360" cy="33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0"/>
              </a:spcBef>
              <a:tabLst>
                <a:tab pos="0" algn="l"/>
              </a:tabLst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PermianSansTypeface"/>
              </a:rPr>
              <a:t>СТРОИТЕЛЬСТВО ОБЪЕКТОВ КОЛЛЕДЖЕЙ И ТЕХНИКУМОВ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23" name="Рисунок 1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10868" y="2792160"/>
            <a:ext cx="3475412" cy="144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4" name="Прямоугольник 20"/>
          <p:cNvSpPr/>
          <p:nvPr/>
        </p:nvSpPr>
        <p:spPr>
          <a:xfrm>
            <a:off x="8609040" y="4192920"/>
            <a:ext cx="3475412" cy="27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Общежитие  с. Барда 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25" name="Рисунок 2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9040" y="888120"/>
            <a:ext cx="3477240" cy="1569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Прямоугольник 22"/>
          <p:cNvSpPr/>
          <p:nvPr/>
        </p:nvSpPr>
        <p:spPr>
          <a:xfrm>
            <a:off x="8609040" y="2441160"/>
            <a:ext cx="3477240" cy="36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Лабораторный корпус с. Барда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graphicFrame>
        <p:nvGraphicFramePr>
          <p:cNvPr id="227" name="Таблица 23"/>
          <p:cNvGraphicFramePr/>
          <p:nvPr>
            <p:extLst>
              <p:ext uri="{D42A27DB-BD31-4B8C-83A1-F6EECF244321}">
                <p14:modId xmlns:p14="http://schemas.microsoft.com/office/powerpoint/2010/main" val="2499496979"/>
              </p:ext>
            </p:extLst>
          </p:nvPr>
        </p:nvGraphicFramePr>
        <p:xfrm>
          <a:off x="561686" y="1512000"/>
          <a:ext cx="7865640" cy="2560320"/>
        </p:xfrm>
        <a:graphic>
          <a:graphicData uri="http://schemas.openxmlformats.org/drawingml/2006/table">
            <a:tbl>
              <a:tblPr/>
              <a:tblGrid>
                <a:gridCol w="44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8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4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5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№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b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Объект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b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мест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b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1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b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Общежитие Краевого политехнического техникума в с. Барда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80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7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2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b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Общежитие  Краевого политехнического техникума в с.Снежное Октябрьского ГО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80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3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b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Общежитие  Краевого политехнического техникума в п. Куеда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80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4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b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Лабораторный корпус Краевого политехнического техникума с. Барда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60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7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5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b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Общежитие Уральского химико-технологического техникума</a:t>
                      </a:r>
                      <a:br>
                        <a:rPr sz="1400"/>
                      </a:b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в г. Губаха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200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8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6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Мастерские Добрянского гуманитарно-технологического техникума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65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28" name="Прямоугольник 24"/>
          <p:cNvSpPr/>
          <p:nvPr/>
        </p:nvSpPr>
        <p:spPr>
          <a:xfrm>
            <a:off x="496080" y="4417560"/>
            <a:ext cx="7247880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План на 2027 год</a:t>
            </a:r>
            <a:r>
              <a:rPr lang="en-US" sz="1600" b="1" dirty="0">
                <a:solidFill>
                  <a:schemeClr val="dk1"/>
                </a:solidFill>
                <a:latin typeface="PermianSansTypeface"/>
                <a:ea typeface="Arial"/>
              </a:rPr>
              <a:t>: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Строительство </a:t>
            </a:r>
            <a:r>
              <a:rPr lang="ru-RU" sz="16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9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объектов СПО: 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16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4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учебных и </a:t>
            </a:r>
            <a:r>
              <a:rPr lang="ru-RU" sz="16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2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лабораторных корпуса, </a:t>
            </a:r>
            <a:r>
              <a:rPr lang="ru-RU" sz="16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2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общежития, </a:t>
            </a:r>
            <a:r>
              <a:rPr lang="ru-RU" sz="16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спортивный зал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9" name="Прямоугольник 31"/>
          <p:cNvSpPr/>
          <p:nvPr/>
        </p:nvSpPr>
        <p:spPr>
          <a:xfrm>
            <a:off x="8609040" y="5997960"/>
            <a:ext cx="3477239" cy="308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Общежитие  г. Губаха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30" name="Рисунок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9040" y="4491596"/>
            <a:ext cx="3477239" cy="1533064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0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A07EB18A-F0D0-48FA-90C3-60C744105EBD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37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1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3" name="Рисунок 62"/>
          <p:cNvPicPr/>
          <p:nvPr/>
        </p:nvPicPr>
        <p:blipFill>
          <a:blip r:embed="rId6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561686" y="945858"/>
            <a:ext cx="264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2026 год:</a:t>
            </a:r>
          </a:p>
        </p:txBody>
      </p:sp>
    </p:spTree>
    <p:extLst>
      <p:ext uri="{BB962C8B-B14F-4D97-AF65-F5344CB8AC3E}">
        <p14:creationId xmlns:p14="http://schemas.microsoft.com/office/powerpoint/2010/main" val="25331049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Прямоугольник 17"/>
          <p:cNvSpPr/>
          <p:nvPr/>
        </p:nvSpPr>
        <p:spPr>
          <a:xfrm>
            <a:off x="-5760" y="-18720"/>
            <a:ext cx="12196800" cy="8150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47" name="TextBox 11"/>
          <p:cNvSpPr/>
          <p:nvPr/>
        </p:nvSpPr>
        <p:spPr>
          <a:xfrm>
            <a:off x="550800" y="176400"/>
            <a:ext cx="11272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СТРОИТЕЛЬСТВО СОВРЕМЕННЫХ ШКОЛ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graphicFrame>
        <p:nvGraphicFramePr>
          <p:cNvPr id="253" name="Таблица 18"/>
          <p:cNvGraphicFramePr/>
          <p:nvPr>
            <p:extLst>
              <p:ext uri="{D42A27DB-BD31-4B8C-83A1-F6EECF244321}">
                <p14:modId xmlns:p14="http://schemas.microsoft.com/office/powerpoint/2010/main" val="1157749659"/>
              </p:ext>
            </p:extLst>
          </p:nvPr>
        </p:nvGraphicFramePr>
        <p:xfrm>
          <a:off x="593280" y="1200480"/>
          <a:ext cx="11229840" cy="1219200"/>
        </p:xfrm>
        <a:graphic>
          <a:graphicData uri="http://schemas.openxmlformats.org/drawingml/2006/table">
            <a:tbl>
              <a:tblPr/>
              <a:tblGrid>
                <a:gridCol w="259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0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91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8040"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                       Школа, МО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Мест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Ход работ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0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в ЖК Погода, </a:t>
                      </a:r>
                      <a:r>
                        <a:rPr lang="ru-RU" sz="1400" b="0" u="none" strike="noStrike" dirty="0" err="1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г.Пермь</a:t>
                      </a: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 *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543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Введено в эксплуатацию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0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в мкр.Еврохим, г.Березники *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625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Здание возведено, внутренние работы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040">
                <a:tc gridSpan="2"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итого 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1 168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 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4" name="TextBox 21"/>
          <p:cNvSpPr/>
          <p:nvPr/>
        </p:nvSpPr>
        <p:spPr>
          <a:xfrm>
            <a:off x="595080" y="5760900"/>
            <a:ext cx="3668414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Корпус Лицея № 10 г. Перми (ЖК Погода)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55" name="Рисунок 2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486" y="3420180"/>
            <a:ext cx="3587040" cy="23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6" name="Рисунок 2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280" y="3420180"/>
            <a:ext cx="3678480" cy="2363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TextBox 18"/>
          <p:cNvSpPr/>
          <p:nvPr/>
        </p:nvSpPr>
        <p:spPr>
          <a:xfrm>
            <a:off x="8414486" y="5755379"/>
            <a:ext cx="3576034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Школа в Индустриальном районе г. Перми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58" name="Прямоугольник 25"/>
          <p:cNvSpPr/>
          <p:nvPr/>
        </p:nvSpPr>
        <p:spPr>
          <a:xfrm>
            <a:off x="593280" y="2407140"/>
            <a:ext cx="641880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i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* </a:t>
            </a:r>
            <a:r>
              <a:rPr lang="ru-RU" sz="1200" b="0" i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Строительство школ ведется  за счет средств застройщика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59" name="Прямоугольник 26"/>
          <p:cNvSpPr/>
          <p:nvPr/>
        </p:nvSpPr>
        <p:spPr>
          <a:xfrm>
            <a:off x="593280" y="2718720"/>
            <a:ext cx="1125522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План на 2027 – 2028 </a:t>
            </a:r>
            <a:r>
              <a:rPr lang="ru-RU" sz="1600" b="0" u="none" strike="noStrike" dirty="0" err="1">
                <a:solidFill>
                  <a:schemeClr val="dk1"/>
                </a:solidFill>
                <a:uFillTx/>
                <a:latin typeface="PermianSansTypeface"/>
                <a:ea typeface="Arial"/>
              </a:rPr>
              <a:t>г.г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. год  по вводу в эксплуатацию по итогам строительства 11 школ на  7 260 ученических мест 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в г. Пермь, г. Нытва, с. Сива, с. Юрла, </a:t>
            </a:r>
            <a:r>
              <a:rPr lang="ru-RU" sz="1600" b="0" u="none" strike="noStrike" dirty="0" err="1">
                <a:solidFill>
                  <a:schemeClr val="dk1"/>
                </a:solidFill>
                <a:uFillTx/>
                <a:latin typeface="PermianSansTypeface"/>
                <a:ea typeface="Arial"/>
              </a:rPr>
              <a:t>д.Нижняя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Талица </a:t>
            </a:r>
            <a:r>
              <a:rPr lang="ru-RU" sz="1600" b="0" u="none" strike="noStrike" dirty="0" err="1">
                <a:solidFill>
                  <a:schemeClr val="dk1"/>
                </a:solidFill>
                <a:uFillTx/>
                <a:latin typeface="PermianSansTypeface"/>
                <a:ea typeface="Arial"/>
              </a:rPr>
              <a:t>Очерского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МО, с. </a:t>
            </a:r>
            <a:r>
              <a:rPr lang="ru-RU" sz="1600" b="0" u="none" strike="noStrike" dirty="0" err="1">
                <a:solidFill>
                  <a:schemeClr val="dk1"/>
                </a:solidFill>
                <a:uFillTx/>
                <a:latin typeface="PermianSansTypeface"/>
                <a:ea typeface="Arial"/>
              </a:rPr>
              <a:t>Майкор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600" b="0" u="none" strike="noStrike" dirty="0" err="1">
                <a:solidFill>
                  <a:schemeClr val="dk1"/>
                </a:solidFill>
                <a:uFillTx/>
                <a:latin typeface="PermianSansTypeface"/>
                <a:ea typeface="Arial"/>
              </a:rPr>
              <a:t>Юсьвинского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МО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60" name="Рисунок 2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7110" y="3409740"/>
            <a:ext cx="3803760" cy="2363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1" name="TextBox 18"/>
          <p:cNvSpPr/>
          <p:nvPr/>
        </p:nvSpPr>
        <p:spPr>
          <a:xfrm>
            <a:off x="4445376" y="5773860"/>
            <a:ext cx="3795494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Школа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в </a:t>
            </a:r>
            <a:r>
              <a:rPr lang="ru-RU" sz="1200" b="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мкр.Еврохим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, г. Березники 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9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0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2E169F15-A045-4CF8-8531-B186AFCBABC3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38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1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3" name="Рисунок 62"/>
          <p:cNvPicPr/>
          <p:nvPr/>
        </p:nvPicPr>
        <p:blipFill>
          <a:blip r:embed="rId6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DA7872-D061-D003-43D3-50D0EB51FFCB}"/>
              </a:ext>
            </a:extLst>
          </p:cNvPr>
          <p:cNvSpPr txBox="1"/>
          <p:nvPr/>
        </p:nvSpPr>
        <p:spPr>
          <a:xfrm>
            <a:off x="550800" y="813734"/>
            <a:ext cx="264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2026 год:</a:t>
            </a:r>
          </a:p>
        </p:txBody>
      </p:sp>
    </p:spTree>
    <p:extLst>
      <p:ext uri="{BB962C8B-B14F-4D97-AF65-F5344CB8AC3E}">
        <p14:creationId xmlns:p14="http://schemas.microsoft.com/office/powerpoint/2010/main" val="5402838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Прямоугольник 70"/>
          <p:cNvSpPr/>
          <p:nvPr/>
        </p:nvSpPr>
        <p:spPr>
          <a:xfrm>
            <a:off x="-5760" y="-18720"/>
            <a:ext cx="12196080" cy="8143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05" name="PlaceHolder 1"/>
          <p:cNvSpPr>
            <a:spLocks noGrp="1"/>
          </p:cNvSpPr>
          <p:nvPr>
            <p:ph idx="4294967295"/>
          </p:nvPr>
        </p:nvSpPr>
        <p:spPr>
          <a:xfrm>
            <a:off x="550800" y="151200"/>
            <a:ext cx="11908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defTabSz="914400">
              <a:lnSpc>
                <a:spcPts val="2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СТРОИТЕЛЬСТВО ДЕТСКИХ САДОВ В 2026-2028 ГГ.</a:t>
            </a:r>
            <a:br>
              <a:rPr sz="2400" dirty="0"/>
            </a:b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(БЮДЖЕТ ПЕРМСКОГО КРАЯ)</a:t>
            </a:r>
            <a:endParaRPr lang="ru-RU" sz="2400" b="0" u="none" strike="noStrike" dirty="0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6" name="Прямоугольник 4"/>
          <p:cNvSpPr/>
          <p:nvPr/>
        </p:nvSpPr>
        <p:spPr>
          <a:xfrm>
            <a:off x="8880480" y="3261182"/>
            <a:ext cx="2745765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Детский сад в д. Большая </a:t>
            </a:r>
            <a:r>
              <a:rPr lang="ru-RU" sz="1200" b="0" u="none" strike="noStrike" dirty="0" err="1">
                <a:solidFill>
                  <a:schemeClr val="dk1"/>
                </a:solidFill>
                <a:uFillTx/>
                <a:latin typeface="PermianSansTypeface"/>
                <a:ea typeface="Arial"/>
              </a:rPr>
              <a:t>Мось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07" name="Прямоугольник 12"/>
          <p:cNvSpPr/>
          <p:nvPr/>
        </p:nvSpPr>
        <p:spPr>
          <a:xfrm>
            <a:off x="8880480" y="5432415"/>
            <a:ext cx="276072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Детский сад в д. </a:t>
            </a:r>
            <a:r>
              <a:rPr lang="ru-RU" sz="1200" b="0" u="none" strike="noStrike" dirty="0" err="1">
                <a:solidFill>
                  <a:schemeClr val="dk1"/>
                </a:solidFill>
                <a:uFillTx/>
                <a:latin typeface="PermianSansTypeface"/>
                <a:ea typeface="Arial"/>
              </a:rPr>
              <a:t>Кондратово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graphicFrame>
        <p:nvGraphicFramePr>
          <p:cNvPr id="308" name="Таблица 3"/>
          <p:cNvGraphicFramePr/>
          <p:nvPr>
            <p:extLst>
              <p:ext uri="{D42A27DB-BD31-4B8C-83A1-F6EECF244321}">
                <p14:modId xmlns:p14="http://schemas.microsoft.com/office/powerpoint/2010/main" val="4232170907"/>
              </p:ext>
            </p:extLst>
          </p:nvPr>
        </p:nvGraphicFramePr>
        <p:xfrm>
          <a:off x="697679" y="1389350"/>
          <a:ext cx="4733641" cy="2682240"/>
        </p:xfrm>
        <a:graphic>
          <a:graphicData uri="http://schemas.openxmlformats.org/drawingml/2006/table">
            <a:tbl>
              <a:tblPr/>
              <a:tblGrid>
                <a:gridCol w="323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7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920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+mn-ea"/>
                        </a:rPr>
                        <a:t>Детский сад, МО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мест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Ход работ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1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4138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д. Большая </a:t>
                      </a:r>
                      <a:r>
                        <a:rPr lang="ru-RU" sz="1400" b="0" u="none" strike="noStrike" dirty="0" err="1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Мось</a:t>
                      </a: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 Пермского МО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350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20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Здание возведено, 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  <a:p>
                      <a:pPr marL="88920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идут внутренние работы 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0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2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0" u="none" strike="noStrike" kern="1200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  <a:cs typeface="+mn-cs"/>
                        </a:rPr>
                        <a:t>г. Пермь, </a:t>
                      </a:r>
                      <a:r>
                        <a:rPr lang="ru-RU" sz="1400" b="0" u="none" strike="noStrike" kern="1200" dirty="0" err="1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  <a:cs typeface="+mn-cs"/>
                        </a:rPr>
                        <a:t>мкр</a:t>
                      </a:r>
                      <a:r>
                        <a:rPr lang="ru-RU" sz="1400" b="0" u="none" strike="noStrike" kern="1200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  <a:cs typeface="+mn-cs"/>
                        </a:rPr>
                        <a:t>. Заимка *</a:t>
                      </a:r>
                    </a:p>
                  </a:txBody>
                  <a:tcPr marL="9360" marR="93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320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Введен в эксплуатацию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0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3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0" u="none" strike="noStrike" kern="1200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  <a:cs typeface="+mn-cs"/>
                        </a:rPr>
                        <a:t>д. </a:t>
                      </a:r>
                      <a:r>
                        <a:rPr lang="ru-RU" sz="1400" b="0" u="none" strike="noStrike" kern="1200" dirty="0" err="1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  <a:cs typeface="+mn-cs"/>
                        </a:rPr>
                        <a:t>Кондратово</a:t>
                      </a:r>
                      <a:r>
                        <a:rPr lang="ru-RU" sz="1400" b="0" u="none" strike="noStrike" kern="1200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  <a:cs typeface="+mn-cs"/>
                        </a:rPr>
                        <a:t>, Пермский МО *</a:t>
                      </a: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450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Введен в эксплуатацию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0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4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0" u="none" strike="noStrike" kern="1200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  <a:cs typeface="+mn-cs"/>
                        </a:rPr>
                        <a:t>г. Очер</a:t>
                      </a: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120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Введен в эксплуатацию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итого 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470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  <a:ea typeface="Arial"/>
                        </a:rPr>
                        <a:t> 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PermianSansTypeface" panose="02000000000000000000" pitchFamily="50" charset="0"/>
                      </a:endParaRPr>
                    </a:p>
                  </a:txBody>
                  <a:tcPr marL="9360" marR="93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9" name="Прямоугольник 15"/>
          <p:cNvSpPr/>
          <p:nvPr/>
        </p:nvSpPr>
        <p:spPr>
          <a:xfrm>
            <a:off x="550800" y="4225140"/>
            <a:ext cx="348228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* </a:t>
            </a: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Строительств за счет застройщика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310" name="Рисунок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0480" y="1388250"/>
            <a:ext cx="2745765" cy="187531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1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665500" y="1388250"/>
            <a:ext cx="2890080" cy="188019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2" name="Прямоугольник 14"/>
          <p:cNvSpPr/>
          <p:nvPr/>
        </p:nvSpPr>
        <p:spPr>
          <a:xfrm>
            <a:off x="5665500" y="3261182"/>
            <a:ext cx="289008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Детский сад в г. Очер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13" name="Прямоугольник 16"/>
          <p:cNvSpPr/>
          <p:nvPr/>
        </p:nvSpPr>
        <p:spPr>
          <a:xfrm>
            <a:off x="5665500" y="5432415"/>
            <a:ext cx="289008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Детский сад в </a:t>
            </a:r>
            <a:r>
              <a:rPr lang="ru-RU" sz="1200" b="0" u="none" strike="noStrike" dirty="0" err="1">
                <a:solidFill>
                  <a:schemeClr val="dk1"/>
                </a:solidFill>
                <a:uFillTx/>
                <a:latin typeface="PermianSansTypeface"/>
                <a:ea typeface="Arial"/>
              </a:rPr>
              <a:t>мкр</a:t>
            </a:r>
            <a:r>
              <a:rPr lang="ru-RU" sz="12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. Заимка г. Пермь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19" name="Прямоугольник 18"/>
          <p:cNvSpPr/>
          <p:nvPr/>
        </p:nvSpPr>
        <p:spPr>
          <a:xfrm>
            <a:off x="593281" y="4931162"/>
            <a:ext cx="4885128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План на 2027 год: 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3</a:t>
            </a:r>
            <a:r>
              <a:rPr lang="ru-RU" sz="1600" b="1" u="none" strike="noStrike" dirty="0">
                <a:solidFill>
                  <a:srgbClr val="2F5597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детских садов на </a:t>
            </a:r>
            <a:r>
              <a:rPr lang="ru-RU" sz="1600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645 </a:t>
            </a: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мест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320" name="Рисунок 31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880480" y="3589553"/>
            <a:ext cx="2760720" cy="1842862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1" name="Рисунок 32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4"/>
          <a:stretch>
            <a:fillRect/>
          </a:stretch>
        </p:blipFill>
        <p:spPr>
          <a:xfrm>
            <a:off x="5665500" y="3589554"/>
            <a:ext cx="2890080" cy="1842862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" name="TextBox 20"/>
          <p:cNvSpPr txBox="1"/>
          <p:nvPr/>
        </p:nvSpPr>
        <p:spPr>
          <a:xfrm>
            <a:off x="697679" y="936499"/>
            <a:ext cx="264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2026 год:</a:t>
            </a:r>
          </a:p>
        </p:txBody>
      </p:sp>
      <p:sp>
        <p:nvSpPr>
          <p:cNvPr id="2" name="Прямоугольник 71">
            <a:extLst>
              <a:ext uri="{FF2B5EF4-FFF2-40B4-BE49-F238E27FC236}">
                <a16:creationId xmlns:a16="http://schemas.microsoft.com/office/drawing/2014/main" id="{F2E56EF4-90F3-F6F9-8970-9FDC98D4954D}"/>
              </a:ext>
            </a:extLst>
          </p:cNvPr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" name="Текст 53">
            <a:extLst>
              <a:ext uri="{FF2B5EF4-FFF2-40B4-BE49-F238E27FC236}">
                <a16:creationId xmlns:a16="http://schemas.microsoft.com/office/drawing/2014/main" id="{6AE2D81D-F046-DA5F-7C50-37113338E279}"/>
              </a:ext>
            </a:extLst>
          </p:cNvPr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2E169F15-A045-4CF8-8531-B186AFCBABC3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39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Текст 54">
            <a:extLst>
              <a:ext uri="{FF2B5EF4-FFF2-40B4-BE49-F238E27FC236}">
                <a16:creationId xmlns:a16="http://schemas.microsoft.com/office/drawing/2014/main" id="{74ECEC24-80ED-299D-BA82-52BE59A936B8}"/>
              </a:ext>
            </a:extLst>
          </p:cNvPr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" name="Текст 55">
            <a:extLst>
              <a:ext uri="{FF2B5EF4-FFF2-40B4-BE49-F238E27FC236}">
                <a16:creationId xmlns:a16="http://schemas.microsoft.com/office/drawing/2014/main" id="{441B4759-8B1F-1811-9707-48133BB3C913}"/>
              </a:ext>
            </a:extLst>
          </p:cNvPr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6" name="Рисунок 62">
            <a:extLst>
              <a:ext uri="{FF2B5EF4-FFF2-40B4-BE49-F238E27FC236}">
                <a16:creationId xmlns:a16="http://schemas.microsoft.com/office/drawing/2014/main" id="{FCE5D508-A720-8AB8-0B18-92FD71ED3E52}"/>
              </a:ext>
            </a:extLst>
          </p:cNvPr>
          <p:cNvPicPr/>
          <p:nvPr/>
        </p:nvPicPr>
        <p:blipFill>
          <a:blip r:embed="rId7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232051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129680" y="3459600"/>
            <a:ext cx="8615157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СРЕДНЕЕ ПРОФЕССИОНАЛЬНОЕ ОБРАЗОВАНИЕ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5633626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Прямоугольник 70"/>
          <p:cNvSpPr/>
          <p:nvPr/>
        </p:nvSpPr>
        <p:spPr>
          <a:xfrm>
            <a:off x="-5760" y="-18720"/>
            <a:ext cx="12195360" cy="81360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41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42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A000D7D3-7938-479E-934B-FEE02C4FA1EB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40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43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0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3" name="Текст 4">
            <a:extLst>
              <a:ext uri="{FF2B5EF4-FFF2-40B4-BE49-F238E27FC236}">
                <a16:creationId xmlns:a16="http://schemas.microsoft.com/office/drawing/2014/main" id="{ED7BF9AE-9E23-3ADB-315C-E28A8BCA06C8}"/>
              </a:ext>
            </a:extLst>
          </p:cNvPr>
          <p:cNvSpPr/>
          <p:nvPr/>
        </p:nvSpPr>
        <p:spPr bwMode="auto">
          <a:xfrm>
            <a:off x="550800" y="212400"/>
            <a:ext cx="10810226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КАПИТАЛЬНЫЕ РЕМОНТЫ ОБЪЕКТОВ ОБРАЗОВАНИЯ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7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TextBox 12">
            <a:extLst>
              <a:ext uri="{FF2B5EF4-FFF2-40B4-BE49-F238E27FC236}">
                <a16:creationId xmlns:a16="http://schemas.microsoft.com/office/drawing/2014/main" id="{3A6F38C9-C377-35F4-5CC7-BE09A8C83A4B}"/>
              </a:ext>
            </a:extLst>
          </p:cNvPr>
          <p:cNvSpPr/>
          <p:nvPr/>
        </p:nvSpPr>
        <p:spPr>
          <a:xfrm>
            <a:off x="561685" y="1493055"/>
            <a:ext cx="111750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49</a:t>
            </a:r>
          </a:p>
          <a:p>
            <a:pPr defTabSz="914400">
              <a:lnSpc>
                <a:spcPct val="100000"/>
              </a:lnSpc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объектов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СПО</a:t>
            </a: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7AF761B0-F2DA-5120-FCB6-D5BA696B2315}"/>
              </a:ext>
            </a:extLst>
          </p:cNvPr>
          <p:cNvSpPr/>
          <p:nvPr/>
        </p:nvSpPr>
        <p:spPr bwMode="auto">
          <a:xfrm>
            <a:off x="2061882" y="5724200"/>
            <a:ext cx="9729794" cy="509931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buClr>
                <a:srgbClr val="000000"/>
              </a:buClr>
              <a:defRPr/>
            </a:pPr>
            <a:r>
              <a:rPr lang="ru-RU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Капитальный ремонт</a:t>
            </a:r>
            <a:r>
              <a:rPr lang="ru-RU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</a:t>
            </a:r>
            <a:r>
              <a:rPr lang="ru-RU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5</a:t>
            </a:r>
            <a:r>
              <a:rPr lang="ru-RU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</a:t>
            </a:r>
            <a:r>
              <a:rPr lang="ru-RU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объектов СПО, </a:t>
            </a:r>
            <a:r>
              <a:rPr lang="en-US" dirty="0">
                <a:solidFill>
                  <a:srgbClr val="6198E7"/>
                </a:solidFill>
                <a:latin typeface="PermianSansTypeface"/>
                <a:ea typeface="Arial"/>
              </a:rPr>
              <a:t>17</a:t>
            </a:r>
            <a:r>
              <a:rPr lang="ru-RU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 школ,</a:t>
            </a:r>
            <a:r>
              <a:rPr lang="ru-RU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 4 </a:t>
            </a:r>
            <a:r>
              <a:rPr lang="ru-RU" b="0" u="none" strike="noStrike" dirty="0">
                <a:solidFill>
                  <a:srgbClr val="000000"/>
                </a:solidFill>
                <a:latin typeface="PermianSansTypeface"/>
                <a:ea typeface="Arial"/>
              </a:rPr>
              <a:t>детских садов</a:t>
            </a:r>
            <a:endParaRPr lang="ru-RU" dirty="0">
              <a:solidFill>
                <a:srgbClr val="000000"/>
              </a:solidFill>
              <a:latin typeface="PermianSansTypefac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41F1FC-7B00-62DC-CE53-0BD08D3CF941}"/>
              </a:ext>
            </a:extLst>
          </p:cNvPr>
          <p:cNvSpPr/>
          <p:nvPr/>
        </p:nvSpPr>
        <p:spPr bwMode="auto">
          <a:xfrm>
            <a:off x="658378" y="5724201"/>
            <a:ext cx="1403504" cy="509930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ЗАДАЧА</a:t>
            </a:r>
            <a:br>
              <a:rPr lang="ru-RU" sz="2000" dirty="0"/>
            </a:br>
            <a:r>
              <a:rPr lang="ru-RU" sz="2000" b="1" dirty="0">
                <a:solidFill>
                  <a:schemeClr val="lt1"/>
                </a:solidFill>
                <a:latin typeface="PermianSansTypeface"/>
              </a:rPr>
              <a:t>НА 2027 Г.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FD4A7DC2-0B0C-738A-888A-67F8AD96DE40}"/>
              </a:ext>
            </a:extLst>
          </p:cNvPr>
          <p:cNvSpPr/>
          <p:nvPr/>
        </p:nvSpPr>
        <p:spPr>
          <a:xfrm>
            <a:off x="1607033" y="1438099"/>
            <a:ext cx="1991011" cy="614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+ 8</a:t>
            </a:r>
            <a:br>
              <a:rPr lang="ru-RU" sz="20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</a:t>
            </a:r>
            <a:endParaRPr lang="ru-RU" sz="1400" b="0" u="none" strike="noStrike" dirty="0">
              <a:solidFill>
                <a:srgbClr val="000000"/>
              </a:solidFill>
              <a:uFillTx/>
              <a:latin typeface="PermianSansTypeface" panose="02000000000000000000" pitchFamily="50" charset="0"/>
              <a:ea typeface="Arial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8D8EB97-ABE2-A8FF-925A-970556515892}"/>
              </a:ext>
            </a:extLst>
          </p:cNvPr>
          <p:cNvSpPr/>
          <p:nvPr/>
        </p:nvSpPr>
        <p:spPr>
          <a:xfrm>
            <a:off x="561685" y="2740195"/>
            <a:ext cx="1117500" cy="7987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Arial"/>
              </a:rPr>
              <a:t>32</a:t>
            </a:r>
            <a:endParaRPr lang="ru-RU" sz="4000" b="0" u="none" strike="noStrike" dirty="0">
              <a:solidFill>
                <a:srgbClr val="6198E7"/>
              </a:solidFill>
              <a:uFillTx/>
              <a:latin typeface="PermianSansTypeface"/>
              <a:ea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школы</a:t>
            </a:r>
          </a:p>
        </p:txBody>
      </p:sp>
      <p:sp>
        <p:nvSpPr>
          <p:cNvPr id="14" name="Прямоугольник 1">
            <a:extLst>
              <a:ext uri="{FF2B5EF4-FFF2-40B4-BE49-F238E27FC236}">
                <a16:creationId xmlns:a16="http://schemas.microsoft.com/office/drawing/2014/main" id="{D4DA33A1-4CF4-681C-B982-E1E78A891A86}"/>
              </a:ext>
            </a:extLst>
          </p:cNvPr>
          <p:cNvSpPr/>
          <p:nvPr/>
        </p:nvSpPr>
        <p:spPr>
          <a:xfrm>
            <a:off x="1607033" y="2695417"/>
            <a:ext cx="1991011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</a:t>
            </a:r>
            <a:r>
              <a:rPr lang="en-US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29</a:t>
            </a:r>
            <a:br>
              <a:rPr lang="ru-RU" sz="20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</a:t>
            </a:r>
            <a:br>
              <a:rPr lang="ru-RU" sz="1400" dirty="0">
                <a:solidFill>
                  <a:srgbClr val="000000"/>
                </a:solidFill>
                <a:latin typeface="Open Sans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 panose="02000000000000000000" pitchFamily="50" charset="0"/>
              </a:rPr>
              <a:t>в </a:t>
            </a:r>
            <a:r>
              <a:rPr lang="en-US" sz="1400" dirty="0">
                <a:solidFill>
                  <a:srgbClr val="000000"/>
                </a:solidFill>
                <a:latin typeface="PermianSansTypeface" panose="02000000000000000000" pitchFamily="50" charset="0"/>
              </a:rPr>
              <a:t>8</a:t>
            </a:r>
            <a:r>
              <a:rPr lang="ru-RU" sz="1400" dirty="0">
                <a:solidFill>
                  <a:srgbClr val="000000"/>
                </a:solidFill>
                <a:latin typeface="PermianSansTypeface" panose="02000000000000000000" pitchFamily="50" charset="0"/>
              </a:rPr>
              <a:t> муниципалитетах</a:t>
            </a:r>
            <a:endParaRPr lang="ru-RU" sz="1400" b="0" u="none" strike="noStrike" dirty="0">
              <a:solidFill>
                <a:srgbClr val="000000"/>
              </a:solidFill>
              <a:uFillTx/>
              <a:latin typeface="PermianSansTypeface" panose="02000000000000000000" pitchFamily="50" charset="0"/>
              <a:ea typeface="Arial"/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44C7F531-02AF-583D-235A-8A1D48498024}"/>
              </a:ext>
            </a:extLst>
          </p:cNvPr>
          <p:cNvSpPr/>
          <p:nvPr/>
        </p:nvSpPr>
        <p:spPr>
          <a:xfrm>
            <a:off x="561685" y="3943517"/>
            <a:ext cx="111750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7</a:t>
            </a:r>
          </a:p>
          <a:p>
            <a:pPr defTabSz="914400">
              <a:lnSpc>
                <a:spcPct val="100000"/>
              </a:lnSpc>
            </a:pP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детских</a:t>
            </a:r>
            <a:b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садов</a:t>
            </a:r>
          </a:p>
        </p:txBody>
      </p:sp>
      <p:sp>
        <p:nvSpPr>
          <p:cNvPr id="18" name="Прямоугольник 1">
            <a:extLst>
              <a:ext uri="{FF2B5EF4-FFF2-40B4-BE49-F238E27FC236}">
                <a16:creationId xmlns:a16="http://schemas.microsoft.com/office/drawing/2014/main" id="{2B68448B-27FD-ABA4-785D-222B5FE87172}"/>
              </a:ext>
            </a:extLst>
          </p:cNvPr>
          <p:cNvSpPr/>
          <p:nvPr/>
        </p:nvSpPr>
        <p:spPr>
          <a:xfrm>
            <a:off x="1631309" y="3919183"/>
            <a:ext cx="1991011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+ 6</a:t>
            </a:r>
            <a:br>
              <a:rPr lang="ru-RU" sz="20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</a:t>
            </a:r>
            <a:br>
              <a:rPr lang="ru-RU" sz="1400" dirty="0">
                <a:solidFill>
                  <a:srgbClr val="000000"/>
                </a:solidFill>
                <a:latin typeface="Open Sans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 panose="02000000000000000000" pitchFamily="50" charset="0"/>
              </a:rPr>
              <a:t>в 5 муниципалитетах</a:t>
            </a:r>
            <a:endParaRPr lang="ru-RU" sz="1400" b="0" u="none" strike="noStrike" dirty="0">
              <a:solidFill>
                <a:srgbClr val="000000"/>
              </a:solidFill>
              <a:uFillTx/>
              <a:latin typeface="PermianSansTypeface" panose="02000000000000000000" pitchFamily="50" charset="0"/>
              <a:ea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C101AE-02FB-A407-FDFA-FD4E2292D9F2}"/>
              </a:ext>
            </a:extLst>
          </p:cNvPr>
          <p:cNvSpPr txBox="1"/>
          <p:nvPr/>
        </p:nvSpPr>
        <p:spPr>
          <a:xfrm>
            <a:off x="558551" y="935478"/>
            <a:ext cx="264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2021-2026 годы: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090010C-AB27-0A7F-9DA2-49CB33262E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7" b="7308"/>
          <a:stretch>
            <a:fillRect/>
          </a:stretch>
        </p:blipFill>
        <p:spPr>
          <a:xfrm>
            <a:off x="4283794" y="1003473"/>
            <a:ext cx="3484835" cy="200578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D6CE77C-1FEF-0CC8-7885-902688AEB2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1" b="4774"/>
          <a:stretch>
            <a:fillRect/>
          </a:stretch>
        </p:blipFill>
        <p:spPr>
          <a:xfrm>
            <a:off x="4283793" y="3428999"/>
            <a:ext cx="3484835" cy="1957918"/>
          </a:xfrm>
          <a:prstGeom prst="rect">
            <a:avLst/>
          </a:prstGeom>
        </p:spPr>
      </p:pic>
      <p:pic>
        <p:nvPicPr>
          <p:cNvPr id="224" name="Рисунок 223">
            <a:extLst>
              <a:ext uri="{FF2B5EF4-FFF2-40B4-BE49-F238E27FC236}">
                <a16:creationId xmlns:a16="http://schemas.microsoft.com/office/drawing/2014/main" id="{FAC060E5-7869-D1FD-3958-10564AF7AF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4" b="8612"/>
          <a:stretch>
            <a:fillRect/>
          </a:stretch>
        </p:blipFill>
        <p:spPr>
          <a:xfrm>
            <a:off x="7908204" y="3429179"/>
            <a:ext cx="3883473" cy="1999441"/>
          </a:xfrm>
          <a:prstGeom prst="rect">
            <a:avLst/>
          </a:prstGeom>
        </p:spPr>
      </p:pic>
      <p:pic>
        <p:nvPicPr>
          <p:cNvPr id="225" name="Рисунок 224">
            <a:extLst>
              <a:ext uri="{FF2B5EF4-FFF2-40B4-BE49-F238E27FC236}">
                <a16:creationId xmlns:a16="http://schemas.microsoft.com/office/drawing/2014/main" id="{603887D3-3ED2-7905-EAC2-9B7C8BDD8E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0"/>
          <a:stretch>
            <a:fillRect/>
          </a:stretch>
        </p:blipFill>
        <p:spPr>
          <a:xfrm>
            <a:off x="7908205" y="1003473"/>
            <a:ext cx="3883473" cy="1999441"/>
          </a:xfrm>
          <a:prstGeom prst="rect">
            <a:avLst/>
          </a:prstGeom>
        </p:spPr>
      </p:pic>
      <p:sp>
        <p:nvSpPr>
          <p:cNvPr id="226" name="TextBox 19">
            <a:extLst>
              <a:ext uri="{FF2B5EF4-FFF2-40B4-BE49-F238E27FC236}">
                <a16:creationId xmlns:a16="http://schemas.microsoft.com/office/drawing/2014/main" id="{463641E1-3B57-FE73-B5CD-9530836249BC}"/>
              </a:ext>
            </a:extLst>
          </p:cNvPr>
          <p:cNvSpPr/>
          <p:nvPr/>
        </p:nvSpPr>
        <p:spPr>
          <a:xfrm>
            <a:off x="5597828" y="5386917"/>
            <a:ext cx="2170800" cy="306323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Школа № 36 г. Перми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7" name="Прямоугольник 21">
            <a:extLst>
              <a:ext uri="{FF2B5EF4-FFF2-40B4-BE49-F238E27FC236}">
                <a16:creationId xmlns:a16="http://schemas.microsoft.com/office/drawing/2014/main" id="{C29E5BD7-4CF9-CDD8-AADC-5BF140755A2D}"/>
              </a:ext>
            </a:extLst>
          </p:cNvPr>
          <p:cNvSpPr/>
          <p:nvPr/>
        </p:nvSpPr>
        <p:spPr>
          <a:xfrm>
            <a:off x="4494324" y="3014625"/>
            <a:ext cx="3329536" cy="42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80000"/>
              </a:lnSpc>
            </a:pPr>
            <a:r>
              <a:rPr lang="ru-RU" sz="14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Учебный корпус</a:t>
            </a:r>
            <a:r>
              <a:rPr lang="en-US" sz="14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4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Пермского базового медицинского колледжа</a:t>
            </a:r>
            <a:endParaRPr lang="ru-RU" sz="140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8" name="TextBox 1">
            <a:extLst>
              <a:ext uri="{FF2B5EF4-FFF2-40B4-BE49-F238E27FC236}">
                <a16:creationId xmlns:a16="http://schemas.microsoft.com/office/drawing/2014/main" id="{FE463C73-496E-ABD6-844D-F242A19AE8C1}"/>
              </a:ext>
            </a:extLst>
          </p:cNvPr>
          <p:cNvSpPr/>
          <p:nvPr/>
        </p:nvSpPr>
        <p:spPr>
          <a:xfrm>
            <a:off x="8919712" y="3004192"/>
            <a:ext cx="2871966" cy="306323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ru-RU" sz="14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Детский сад № 81 г. Березники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9" name="TextBox 8">
            <a:extLst>
              <a:ext uri="{FF2B5EF4-FFF2-40B4-BE49-F238E27FC236}">
                <a16:creationId xmlns:a16="http://schemas.microsoft.com/office/drawing/2014/main" id="{B774D97A-8B2D-7270-BA54-0F4E3522FD69}"/>
              </a:ext>
            </a:extLst>
          </p:cNvPr>
          <p:cNvSpPr/>
          <p:nvPr/>
        </p:nvSpPr>
        <p:spPr>
          <a:xfrm>
            <a:off x="7797811" y="5386917"/>
            <a:ext cx="3993934" cy="306323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ru-RU" sz="140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Ножовская</a:t>
            </a:r>
            <a:r>
              <a:rPr lang="ru-RU" sz="14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школа </a:t>
            </a:r>
            <a:r>
              <a:rPr lang="ru-RU" sz="140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Частинск</a:t>
            </a:r>
            <a:r>
              <a:rPr lang="ru-RU" sz="1400" dirty="0" err="1">
                <a:solidFill>
                  <a:srgbClr val="000000"/>
                </a:solidFill>
                <a:latin typeface="PermianSansTypeface"/>
                <a:ea typeface="Arial"/>
              </a:rPr>
              <a:t>ого</a:t>
            </a:r>
            <a:r>
              <a:rPr lang="ru-RU" sz="14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МО</a:t>
            </a:r>
            <a:endParaRPr lang="ru-RU" sz="140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767382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Прямоугольник 39"/>
          <p:cNvSpPr/>
          <p:nvPr/>
        </p:nvSpPr>
        <p:spPr>
          <a:xfrm>
            <a:off x="0" y="-720"/>
            <a:ext cx="12191040" cy="80568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PermianSansTypeface"/>
              <a:ea typeface="Arial"/>
            </a:endParaRPr>
          </a:p>
        </p:txBody>
      </p:sp>
      <p:sp>
        <p:nvSpPr>
          <p:cNvPr id="232" name="Текст 4"/>
          <p:cNvSpPr/>
          <p:nvPr/>
        </p:nvSpPr>
        <p:spPr>
          <a:xfrm>
            <a:off x="550800" y="212400"/>
            <a:ext cx="11439720" cy="33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tabLst>
                <a:tab pos="0" algn="l"/>
              </a:tabLst>
            </a:pPr>
            <a:r>
              <a:rPr lang="ru-RU" sz="2300" b="1" u="none" strike="noStrike" dirty="0">
                <a:solidFill>
                  <a:schemeClr val="lt1"/>
                </a:solidFill>
                <a:uFillTx/>
                <a:latin typeface="PermianSansTypeface"/>
                <a:ea typeface="PermianSansTypeface"/>
              </a:rPr>
              <a:t>КАПИТАЛЬНЫЙ РЕМОНТ УЧЕБНЫХ КОРПУСОВ И ОБЩЕЖИТИЙ КОЛЛЕДЖЕЙ</a:t>
            </a:r>
            <a:endParaRPr lang="ru-RU" sz="23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39" name="Picture 2" descr="Picture backgroun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3400" y="1452240"/>
            <a:ext cx="3620880" cy="24890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40" name="Таблица 17"/>
          <p:cNvGraphicFramePr/>
          <p:nvPr>
            <p:extLst>
              <p:ext uri="{D42A27DB-BD31-4B8C-83A1-F6EECF244321}">
                <p14:modId xmlns:p14="http://schemas.microsoft.com/office/powerpoint/2010/main" val="1979355431"/>
              </p:ext>
            </p:extLst>
          </p:nvPr>
        </p:nvGraphicFramePr>
        <p:xfrm>
          <a:off x="690480" y="1039680"/>
          <a:ext cx="7215269" cy="4348440"/>
        </p:xfrm>
        <a:graphic>
          <a:graphicData uri="http://schemas.openxmlformats.org/drawingml/2006/table">
            <a:tbl>
              <a:tblPr/>
              <a:tblGrid>
                <a:gridCol w="426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6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1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5560">
                <a:tc>
                  <a:txBody>
                    <a:bodyPr/>
                    <a:lstStyle/>
                    <a:p>
                      <a:endParaRPr lang="ru-RU" sz="1400" b="1" u="none" strike="noStrike" dirty="0">
                        <a:solidFill>
                          <a:srgbClr val="000000"/>
                        </a:solidFill>
                        <a:uFillTx/>
                        <a:latin typeface="PermianSansTypeface"/>
                        <a:ea typeface="Arial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Наименование учреждения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Объект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Год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Пермский техникум промышленных и информационных технологий им. Б.Г. Изгагина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Учебный корпус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2025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Пермский техникум промышленных и информационных технологий им. Б.Г. Изгагина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Мастерские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2026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3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Чусовской индустриальный техникум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Общежитие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4-5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Пермский химико-технологический техникум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 учебных корпуса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6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Пермский базовый медицинский колледж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Учебный корпус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7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Чайковский техникум промышленных технологий и управления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Учебный корпус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5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8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Березниковский политехнический техникум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Общежитие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9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Пермский профессионально-педагогический колледж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Мастерские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Чайковский техникум промышленных технологий и управления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Общежитие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41" name="Picture 2" descr="_AVV379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2520" y="4081320"/>
            <a:ext cx="3663000" cy="219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2" name="Прямоугольник 21"/>
          <p:cNvSpPr/>
          <p:nvPr/>
        </p:nvSpPr>
        <p:spPr>
          <a:xfrm>
            <a:off x="8102520" y="960480"/>
            <a:ext cx="3987720" cy="42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80000"/>
              </a:lnSpc>
            </a:pPr>
            <a:r>
              <a:rPr lang="ru-RU" sz="14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Учебный корпус Пермского базового медицинского колледжа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43" name="Прямоугольник 26"/>
          <p:cNvSpPr/>
          <p:nvPr/>
        </p:nvSpPr>
        <p:spPr>
          <a:xfrm>
            <a:off x="8171640" y="1523520"/>
            <a:ext cx="6994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ДО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44" name="Прямоугольник 27"/>
          <p:cNvSpPr/>
          <p:nvPr/>
        </p:nvSpPr>
        <p:spPr>
          <a:xfrm>
            <a:off x="8171640" y="4156920"/>
            <a:ext cx="8956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ПОСЛЕ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45" name="Прямоугольник 28"/>
          <p:cNvSpPr/>
          <p:nvPr/>
        </p:nvSpPr>
        <p:spPr>
          <a:xfrm>
            <a:off x="593280" y="5514300"/>
            <a:ext cx="683820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План на 2027 год: </a:t>
            </a:r>
            <a:r>
              <a:rPr lang="ru-RU" sz="14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капитальный ремонт 2 учебных корпусов и 3 общежитий для учащихся учреждений СПО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8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9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9DB606E5-A9D7-4118-B40B-776F7B01A711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41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0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1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2" name="Рисунок 62"/>
          <p:cNvPicPr/>
          <p:nvPr/>
        </p:nvPicPr>
        <p:blipFill>
          <a:blip r:embed="rId5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024379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Прямоугольник 17"/>
          <p:cNvSpPr/>
          <p:nvPr/>
        </p:nvSpPr>
        <p:spPr>
          <a:xfrm>
            <a:off x="-5760" y="-18720"/>
            <a:ext cx="12196800" cy="8150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63" name="TextBox 11"/>
          <p:cNvSpPr/>
          <p:nvPr/>
        </p:nvSpPr>
        <p:spPr>
          <a:xfrm>
            <a:off x="550800" y="212400"/>
            <a:ext cx="1127232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/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КАПИТАЛЬНЫЙ РЕМОНТ ШКОЛ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graphicFrame>
        <p:nvGraphicFramePr>
          <p:cNvPr id="268" name="Объект 9"/>
          <p:cNvGraphicFramePr/>
          <p:nvPr>
            <p:extLst>
              <p:ext uri="{D42A27DB-BD31-4B8C-83A1-F6EECF244321}">
                <p14:modId xmlns:p14="http://schemas.microsoft.com/office/powerpoint/2010/main" val="3246545801"/>
              </p:ext>
            </p:extLst>
          </p:nvPr>
        </p:nvGraphicFramePr>
        <p:xfrm>
          <a:off x="690480" y="1140036"/>
          <a:ext cx="5913359" cy="4678830"/>
        </p:xfrm>
        <a:graphic>
          <a:graphicData uri="http://schemas.openxmlformats.org/drawingml/2006/table">
            <a:tbl>
              <a:tblPr/>
              <a:tblGrid>
                <a:gridCol w="32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4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№</a:t>
                      </a:r>
                      <a:endParaRPr lang="ru-RU" sz="11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Объект</a:t>
                      </a:r>
                      <a:endParaRPr lang="ru-RU" sz="11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Мест</a:t>
                      </a:r>
                      <a:endParaRPr lang="ru-RU" sz="11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</a:t>
                      </a:r>
                      <a:endParaRPr lang="ru-RU" sz="11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 36 г. Перми </a:t>
                      </a:r>
                      <a:endParaRPr lang="ru-RU" sz="11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600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Березниковская школа Бардымского МО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140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3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№2 г.</a:t>
                      </a: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 </a:t>
                      </a: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Нытва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800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4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Акбашевская школа  Бардымского МО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106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5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Бардымская школа-интернат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80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6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ЗАТО Звёздный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864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7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Гимназия № 4 г. Перми</a:t>
                      </a:r>
                      <a:endParaRPr lang="ru-RU" sz="11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580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8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2  г.Губаха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1117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9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Ножовская школа  Частинского МО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460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Бабкинская школа Частинского МО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320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11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Адаптивная школа-интернат  Ступени г.Перми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338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12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3  г. Горнозаводска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1100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13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10 г. Краснокамска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900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14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14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680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15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18 для ОВЗ г. Перми</a:t>
                      </a:r>
                      <a:endParaRPr lang="ru-RU" sz="11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440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16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Открытая школа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250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17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64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960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18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инженерной мысли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726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19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91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459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136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701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21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Гимназия № 10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181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22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Лицей № 8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682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23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65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560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24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45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320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25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Адаптивная школа-интернат «Территория возможностей»  г.Пермь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1322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26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Адаптивная школа «Спутник» г.Пермь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556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27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Гимназия № 5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540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29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№ 50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276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29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Школа Траектория  г. Перми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665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5093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PermianSansTypeface"/>
                        <a:ea typeface="Arial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0" u="none" strike="noStrike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итого</a:t>
                      </a:r>
                      <a:endParaRPr lang="ru-RU" sz="11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</a:pPr>
                      <a:r>
                        <a:rPr lang="ru-RU" sz="1100" b="1" u="none" strike="noStrike" dirty="0">
                          <a:solidFill>
                            <a:schemeClr val="dk1"/>
                          </a:solidFill>
                          <a:uFillTx/>
                          <a:latin typeface="PermianSansTypeface"/>
                          <a:ea typeface="Arial"/>
                        </a:rPr>
                        <a:t>16 723</a:t>
                      </a:r>
                      <a:endParaRPr lang="ru-RU" sz="11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2880">
                      <a:solidFill>
                        <a:srgbClr val="000000"/>
                      </a:solidFill>
                      <a:prstDash val="solid"/>
                    </a:lnL>
                    <a:lnR w="2880">
                      <a:solidFill>
                        <a:srgbClr val="000000"/>
                      </a:solidFill>
                      <a:prstDash val="solid"/>
                    </a:lnR>
                    <a:lnT w="2880">
                      <a:solidFill>
                        <a:srgbClr val="000000"/>
                      </a:solidFill>
                      <a:prstDash val="solid"/>
                    </a:lnT>
                    <a:lnB w="28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sp>
        <p:nvSpPr>
          <p:cNvPr id="269" name="Прямоугольник 11"/>
          <p:cNvSpPr/>
          <p:nvPr/>
        </p:nvSpPr>
        <p:spPr>
          <a:xfrm>
            <a:off x="690480" y="5899446"/>
            <a:ext cx="5765760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План на 2027 год: </a:t>
            </a:r>
            <a:r>
              <a:rPr lang="ru-RU" sz="1600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17</a:t>
            </a:r>
            <a:r>
              <a:rPr lang="ru-RU" sz="1600" b="1" u="none" strike="noStrike" dirty="0">
                <a:solidFill>
                  <a:srgbClr val="2F5597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школ на </a:t>
            </a:r>
            <a:r>
              <a:rPr lang="ru-RU" sz="1600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11 476 </a:t>
            </a: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мест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70" name="TextBox 12"/>
          <p:cNvSpPr/>
          <p:nvPr/>
        </p:nvSpPr>
        <p:spPr>
          <a:xfrm>
            <a:off x="6679440" y="4088321"/>
            <a:ext cx="376992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200" b="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Ножовская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школа Частинского МО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71" name="Рисунок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020" y="2822786"/>
            <a:ext cx="2388240" cy="126776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2" name="Рисунок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9"/>
          <a:stretch>
            <a:fillRect/>
          </a:stretch>
        </p:blipFill>
        <p:spPr>
          <a:xfrm>
            <a:off x="9395519" y="2822785"/>
            <a:ext cx="2410102" cy="1283691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5" name="Рисунок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91"/>
          <a:stretch>
            <a:fillRect/>
          </a:stretch>
        </p:blipFill>
        <p:spPr>
          <a:xfrm>
            <a:off x="9376199" y="984778"/>
            <a:ext cx="2410103" cy="1432731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6" name="Рисунок 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020" y="985996"/>
            <a:ext cx="2388240" cy="143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TextBox 17"/>
          <p:cNvSpPr/>
          <p:nvPr/>
        </p:nvSpPr>
        <p:spPr>
          <a:xfrm>
            <a:off x="6679440" y="2394676"/>
            <a:ext cx="424260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200" b="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Акбашевская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школа Бардымского МО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78" name="Рисунок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020" y="4602542"/>
            <a:ext cx="2388240" cy="119875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9" name="TextBox 19"/>
          <p:cNvSpPr/>
          <p:nvPr/>
        </p:nvSpPr>
        <p:spPr>
          <a:xfrm>
            <a:off x="6739020" y="5818852"/>
            <a:ext cx="217080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Школа № 36 г. Перми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80" name="Рисунок 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2"/>
          <a:stretch>
            <a:fillRect/>
          </a:stretch>
        </p:blipFill>
        <p:spPr>
          <a:xfrm>
            <a:off x="9399628" y="4602542"/>
            <a:ext cx="2388741" cy="119875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3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717DE141-EDDD-435B-9124-0546164A9C0F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42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4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5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6" name="Рисунок 62"/>
          <p:cNvPicPr/>
          <p:nvPr/>
        </p:nvPicPr>
        <p:blipFill>
          <a:blip r:embed="rId9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" name="TextBox 26"/>
          <p:cNvSpPr txBox="1"/>
          <p:nvPr/>
        </p:nvSpPr>
        <p:spPr>
          <a:xfrm>
            <a:off x="593280" y="732855"/>
            <a:ext cx="264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2026 год:</a:t>
            </a:r>
          </a:p>
        </p:txBody>
      </p:sp>
      <p:sp>
        <p:nvSpPr>
          <p:cNvPr id="2" name="Прямоугольник 26">
            <a:extLst>
              <a:ext uri="{FF2B5EF4-FFF2-40B4-BE49-F238E27FC236}">
                <a16:creationId xmlns:a16="http://schemas.microsoft.com/office/drawing/2014/main" id="{C0A0792F-F66E-B952-0D31-DC7610763401}"/>
              </a:ext>
            </a:extLst>
          </p:cNvPr>
          <p:cNvSpPr/>
          <p:nvPr/>
        </p:nvSpPr>
        <p:spPr>
          <a:xfrm>
            <a:off x="6801749" y="1045421"/>
            <a:ext cx="6994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ДО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" name="Прямоугольник 27">
            <a:extLst>
              <a:ext uri="{FF2B5EF4-FFF2-40B4-BE49-F238E27FC236}">
                <a16:creationId xmlns:a16="http://schemas.microsoft.com/office/drawing/2014/main" id="{B01F3863-F21E-C409-1458-87C13D3D92F2}"/>
              </a:ext>
            </a:extLst>
          </p:cNvPr>
          <p:cNvSpPr/>
          <p:nvPr/>
        </p:nvSpPr>
        <p:spPr>
          <a:xfrm>
            <a:off x="9432503" y="1038279"/>
            <a:ext cx="8956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ПОСЛЕ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Прямоугольник 26">
            <a:extLst>
              <a:ext uri="{FF2B5EF4-FFF2-40B4-BE49-F238E27FC236}">
                <a16:creationId xmlns:a16="http://schemas.microsoft.com/office/drawing/2014/main" id="{CA2FAFBC-8592-CF02-123B-13A5F96AA500}"/>
              </a:ext>
            </a:extLst>
          </p:cNvPr>
          <p:cNvSpPr/>
          <p:nvPr/>
        </p:nvSpPr>
        <p:spPr>
          <a:xfrm>
            <a:off x="6806623" y="2866235"/>
            <a:ext cx="6994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ДО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" name="Прямоугольник 27">
            <a:extLst>
              <a:ext uri="{FF2B5EF4-FFF2-40B4-BE49-F238E27FC236}">
                <a16:creationId xmlns:a16="http://schemas.microsoft.com/office/drawing/2014/main" id="{8995D9E0-3DE6-516C-E7BB-EAB38BF20737}"/>
              </a:ext>
            </a:extLst>
          </p:cNvPr>
          <p:cNvSpPr/>
          <p:nvPr/>
        </p:nvSpPr>
        <p:spPr>
          <a:xfrm>
            <a:off x="9437377" y="2859093"/>
            <a:ext cx="8956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ПОСЛЕ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Прямоугольник 26">
            <a:extLst>
              <a:ext uri="{FF2B5EF4-FFF2-40B4-BE49-F238E27FC236}">
                <a16:creationId xmlns:a16="http://schemas.microsoft.com/office/drawing/2014/main" id="{E7C929F9-8244-026A-D802-742A4623C4CC}"/>
              </a:ext>
            </a:extLst>
          </p:cNvPr>
          <p:cNvSpPr/>
          <p:nvPr/>
        </p:nvSpPr>
        <p:spPr>
          <a:xfrm>
            <a:off x="6809373" y="4663224"/>
            <a:ext cx="6994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ДО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7" name="Прямоугольник 27">
            <a:extLst>
              <a:ext uri="{FF2B5EF4-FFF2-40B4-BE49-F238E27FC236}">
                <a16:creationId xmlns:a16="http://schemas.microsoft.com/office/drawing/2014/main" id="{D297B602-65E2-388B-0A40-8E2DB1747A36}"/>
              </a:ext>
            </a:extLst>
          </p:cNvPr>
          <p:cNvSpPr/>
          <p:nvPr/>
        </p:nvSpPr>
        <p:spPr>
          <a:xfrm>
            <a:off x="9440127" y="4656082"/>
            <a:ext cx="8956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ПОСЛЕ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894738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Прямоугольник 70"/>
          <p:cNvSpPr/>
          <p:nvPr/>
        </p:nvSpPr>
        <p:spPr>
          <a:xfrm>
            <a:off x="-5760" y="-18720"/>
            <a:ext cx="12196080" cy="8143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graphicFrame>
        <p:nvGraphicFramePr>
          <p:cNvPr id="324" name="Таблица 13"/>
          <p:cNvGraphicFramePr/>
          <p:nvPr>
            <p:extLst>
              <p:ext uri="{D42A27DB-BD31-4B8C-83A1-F6EECF244321}">
                <p14:modId xmlns:p14="http://schemas.microsoft.com/office/powerpoint/2010/main" val="1713494726"/>
              </p:ext>
            </p:extLst>
          </p:nvPr>
        </p:nvGraphicFramePr>
        <p:xfrm>
          <a:off x="680955" y="1640025"/>
          <a:ext cx="5978413" cy="2520517"/>
        </p:xfrm>
        <a:graphic>
          <a:graphicData uri="http://schemas.openxmlformats.org/drawingml/2006/table">
            <a:tbl>
              <a:tblPr/>
              <a:tblGrid>
                <a:gridCol w="279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2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6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1996"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 panose="02000000000000000000" pitchFamily="50" charset="0"/>
                        </a:rPr>
                        <a:t>Территория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объект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мест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088"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Пермский МО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Детский сад  Созвездие   д. </a:t>
                      </a:r>
                      <a:r>
                        <a:rPr lang="ru-RU" sz="1400" b="0" u="none" strike="noStrike" dirty="0" err="1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Ванюки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140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996"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г. Березники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Детский сад № 81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207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996"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3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 err="1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Губахинский</a:t>
                      </a: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 МО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Детский сад Золотой ключик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220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453"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4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 err="1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Губахинский</a:t>
                      </a: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 МО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Детский сад  Теремок  </a:t>
                      </a:r>
                      <a:r>
                        <a:rPr lang="ru-RU" sz="1400" b="0" u="none" strike="noStrike" dirty="0" err="1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г.Губаха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220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996"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5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 err="1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Куединский</a:t>
                      </a: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 МО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Детский сад в </a:t>
                      </a:r>
                      <a:r>
                        <a:rPr lang="ru-RU" sz="1400" b="0" u="none" strike="noStrike" dirty="0" err="1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д.Бикбарда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40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996"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6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г. Пермь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Детский сад   Компас  г. Перми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280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996">
                <a:tc gridSpan="3">
                  <a:txBody>
                    <a:bodyPr/>
                    <a:lstStyle/>
                    <a:p>
                      <a:pPr marL="0" indent="0" algn="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итого 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uFillTx/>
                          <a:latin typeface="PermianSansTypeface"/>
                          <a:ea typeface="Arial"/>
                        </a:rPr>
                        <a:t>900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uFillTx/>
                        <a:latin typeface="Open Sans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325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132040" y="1433775"/>
            <a:ext cx="3831480" cy="2080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6" name="Рисунок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155800" y="3669015"/>
            <a:ext cx="3835440" cy="224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TextBox 1"/>
          <p:cNvSpPr/>
          <p:nvPr/>
        </p:nvSpPr>
        <p:spPr>
          <a:xfrm>
            <a:off x="8267942" y="1042095"/>
            <a:ext cx="34142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Детский сад № 81 г. Березники, 2026</a:t>
            </a:r>
            <a:endParaRPr lang="ru-RU" sz="1400" b="1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35" name="Прямоугольник 14"/>
          <p:cNvSpPr/>
          <p:nvPr/>
        </p:nvSpPr>
        <p:spPr>
          <a:xfrm>
            <a:off x="593280" y="4593921"/>
            <a:ext cx="672192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План на 2027 год: 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капитальный ремонт зданий </a:t>
            </a:r>
            <a:r>
              <a:rPr lang="ru-RU" sz="1600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4</a:t>
            </a:r>
            <a:r>
              <a:rPr lang="ru-RU" sz="1600" b="1" u="none" strike="noStrike" dirty="0">
                <a:solidFill>
                  <a:srgbClr val="2F5597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детских садов на </a:t>
            </a:r>
            <a:r>
              <a:rPr lang="ru-RU" sz="1600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1 238 </a:t>
            </a: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мест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1805" y="1064443"/>
            <a:ext cx="264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2026 год: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32" t="25360" r="34338" b="26405"/>
          <a:stretch/>
        </p:blipFill>
        <p:spPr>
          <a:xfrm>
            <a:off x="6754485" y="1055705"/>
            <a:ext cx="1352473" cy="1182613"/>
          </a:xfrm>
          <a:prstGeom prst="rect">
            <a:avLst/>
          </a:prstGeom>
        </p:spPr>
      </p:pic>
      <p:sp>
        <p:nvSpPr>
          <p:cNvPr id="3" name="Прямоугольник 71">
            <a:extLst>
              <a:ext uri="{FF2B5EF4-FFF2-40B4-BE49-F238E27FC236}">
                <a16:creationId xmlns:a16="http://schemas.microsoft.com/office/drawing/2014/main" id="{108C0F57-1C4D-12A1-6EB4-5D18CD0B17D4}"/>
              </a:ext>
            </a:extLst>
          </p:cNvPr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4" name="Текст 53">
            <a:extLst>
              <a:ext uri="{FF2B5EF4-FFF2-40B4-BE49-F238E27FC236}">
                <a16:creationId xmlns:a16="http://schemas.microsoft.com/office/drawing/2014/main" id="{3FF1BFC9-7E79-DBBA-C0C1-CB43A411157D}"/>
              </a:ext>
            </a:extLst>
          </p:cNvPr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2E169F15-A045-4CF8-8531-B186AFCBABC3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43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" name="Текст 54">
            <a:extLst>
              <a:ext uri="{FF2B5EF4-FFF2-40B4-BE49-F238E27FC236}">
                <a16:creationId xmlns:a16="http://schemas.microsoft.com/office/drawing/2014/main" id="{C634B8A3-AB57-F84B-4D02-BEFB1CC4E288}"/>
              </a:ext>
            </a:extLst>
          </p:cNvPr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Текст 55">
            <a:extLst>
              <a:ext uri="{FF2B5EF4-FFF2-40B4-BE49-F238E27FC236}">
                <a16:creationId xmlns:a16="http://schemas.microsoft.com/office/drawing/2014/main" id="{5F2EC3E6-379A-8309-72DF-53A017E6156D}"/>
              </a:ext>
            </a:extLst>
          </p:cNvPr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7" name="Рисунок 62">
            <a:extLst>
              <a:ext uri="{FF2B5EF4-FFF2-40B4-BE49-F238E27FC236}">
                <a16:creationId xmlns:a16="http://schemas.microsoft.com/office/drawing/2014/main" id="{6C2EF645-0633-4A43-1712-42656C04AC2A}"/>
              </a:ext>
            </a:extLst>
          </p:cNvPr>
          <p:cNvPicPr/>
          <p:nvPr/>
        </p:nvPicPr>
        <p:blipFill>
          <a:blip r:embed="rId6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23B873-38C5-8B1E-97AD-738394B55201}"/>
              </a:ext>
            </a:extLst>
          </p:cNvPr>
          <p:cNvSpPr txBox="1"/>
          <p:nvPr/>
        </p:nvSpPr>
        <p:spPr>
          <a:xfrm>
            <a:off x="550800" y="151200"/>
            <a:ext cx="7958500" cy="621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914400">
              <a:lnSpc>
                <a:spcPts val="2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КАПИТАЛЬНЫЙ РЕМОНТ ДЕТСКИХ САДОВ</a:t>
            </a:r>
            <a:br>
              <a:rPr lang="en-US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</a:b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ФЕДЕРАЛЬНЫЙ ПРОЕКТ «ПОДДЕРЖКА СЕМЬИ»</a:t>
            </a:r>
            <a:endParaRPr lang="ru-RU" sz="2400" b="0" u="none" strike="noStrike" dirty="0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0" name="Прямоугольник 26">
            <a:extLst>
              <a:ext uri="{FF2B5EF4-FFF2-40B4-BE49-F238E27FC236}">
                <a16:creationId xmlns:a16="http://schemas.microsoft.com/office/drawing/2014/main" id="{15B80DF9-9EA0-88B2-8BBB-BA132123E227}"/>
              </a:ext>
            </a:extLst>
          </p:cNvPr>
          <p:cNvSpPr/>
          <p:nvPr/>
        </p:nvSpPr>
        <p:spPr>
          <a:xfrm>
            <a:off x="8202642" y="1500015"/>
            <a:ext cx="6994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ДО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1" name="Прямоугольник 27">
            <a:extLst>
              <a:ext uri="{FF2B5EF4-FFF2-40B4-BE49-F238E27FC236}">
                <a16:creationId xmlns:a16="http://schemas.microsoft.com/office/drawing/2014/main" id="{5A8F24B0-9413-4A18-C4B7-74D1A97CA7FA}"/>
              </a:ext>
            </a:extLst>
          </p:cNvPr>
          <p:cNvSpPr/>
          <p:nvPr/>
        </p:nvSpPr>
        <p:spPr>
          <a:xfrm>
            <a:off x="8202642" y="3701843"/>
            <a:ext cx="895680" cy="33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1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ПОСЛЕ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349890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Прямоугольник 75"/>
          <p:cNvSpPr/>
          <p:nvPr/>
        </p:nvSpPr>
        <p:spPr>
          <a:xfrm>
            <a:off x="-5760" y="-18720"/>
            <a:ext cx="12195360" cy="81360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20" name="TextBox 87"/>
          <p:cNvSpPr/>
          <p:nvPr/>
        </p:nvSpPr>
        <p:spPr>
          <a:xfrm>
            <a:off x="550800" y="151200"/>
            <a:ext cx="11896200" cy="6187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ts val="2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ОСНАЩЕНИЕ ШКОЛ В РАМКАХ НАЦИОНАЛЬНОГО ПРОЕКТА</a:t>
            </a:r>
            <a:br>
              <a:rPr lang="en-US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</a:b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«ВСЕ ЛУЧШЕЕ ДЕТЯМ» 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26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27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4A4B37DB-D898-4F67-97FE-973604A3ADA5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44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28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1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7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" name="Picture 11" descr="Picture background">
            <a:extLst>
              <a:ext uri="{FF2B5EF4-FFF2-40B4-BE49-F238E27FC236}">
                <a16:creationId xmlns:a16="http://schemas.microsoft.com/office/drawing/2014/main" id="{0899A395-F047-DC9C-308C-69352BBD45B8}"/>
              </a:ext>
            </a:extLst>
          </p:cNvPr>
          <p:cNvPicPr/>
          <p:nvPr/>
        </p:nvPicPr>
        <p:blipFill rotWithShape="1">
          <a:blip r:embed="rId3"/>
          <a:srcRect l="24612" t="12353" r="23982" b="13527"/>
          <a:stretch/>
        </p:blipFill>
        <p:spPr>
          <a:xfrm>
            <a:off x="4192945" y="1166187"/>
            <a:ext cx="1588088" cy="123871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Прямоугольник 74">
            <a:extLst>
              <a:ext uri="{FF2B5EF4-FFF2-40B4-BE49-F238E27FC236}">
                <a16:creationId xmlns:a16="http://schemas.microsoft.com/office/drawing/2014/main" id="{5982D602-58C7-E19E-F481-CCB170A66C9A}"/>
              </a:ext>
            </a:extLst>
          </p:cNvPr>
          <p:cNvSpPr/>
          <p:nvPr/>
        </p:nvSpPr>
        <p:spPr>
          <a:xfrm>
            <a:off x="595783" y="3931313"/>
            <a:ext cx="1774851" cy="12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u="none" strike="noStrike" dirty="0">
                <a:solidFill>
                  <a:schemeClr val="dk1"/>
                </a:solidFill>
                <a:uFillTx/>
                <a:latin typeface="PermianSansTypeface"/>
                <a:ea typeface="PermianSansTypeface"/>
              </a:rPr>
              <a:t>2027 год</a:t>
            </a:r>
            <a:endParaRPr lang="ru-RU" sz="18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PermianSansTypeface"/>
              </a:rPr>
              <a:t>200</a:t>
            </a:r>
            <a:br>
              <a:rPr lang="ru-RU" sz="4000" dirty="0">
                <a:solidFill>
                  <a:schemeClr val="dk1"/>
                </a:solidFill>
                <a:latin typeface="PermianSansTypeface"/>
                <a:ea typeface="PermianSansTypeface"/>
              </a:rPr>
            </a:b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школ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Прямоугольник 77">
            <a:extLst>
              <a:ext uri="{FF2B5EF4-FFF2-40B4-BE49-F238E27FC236}">
                <a16:creationId xmlns:a16="http://schemas.microsoft.com/office/drawing/2014/main" id="{97B4D3BA-9977-E496-23A5-BCF684FD5746}"/>
              </a:ext>
            </a:extLst>
          </p:cNvPr>
          <p:cNvSpPr/>
          <p:nvPr/>
        </p:nvSpPr>
        <p:spPr>
          <a:xfrm>
            <a:off x="580268" y="959582"/>
            <a:ext cx="1799331" cy="12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u="none" strike="noStrike" dirty="0">
                <a:solidFill>
                  <a:schemeClr val="dk1"/>
                </a:solidFill>
                <a:uFillTx/>
                <a:latin typeface="PermianSansTypeface"/>
                <a:ea typeface="PermianSansTypeface"/>
              </a:rPr>
              <a:t>2025 год</a:t>
            </a:r>
            <a:endParaRPr lang="ru-RU" sz="18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PermianSansTypeface"/>
              </a:rPr>
              <a:t>197</a:t>
            </a:r>
            <a:b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</a:b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школ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" name="Прямоугольник 78">
            <a:extLst>
              <a:ext uri="{FF2B5EF4-FFF2-40B4-BE49-F238E27FC236}">
                <a16:creationId xmlns:a16="http://schemas.microsoft.com/office/drawing/2014/main" id="{27A53684-2BAD-C652-FCF4-8A4C7F93976B}"/>
              </a:ext>
            </a:extLst>
          </p:cNvPr>
          <p:cNvSpPr/>
          <p:nvPr/>
        </p:nvSpPr>
        <p:spPr>
          <a:xfrm>
            <a:off x="580268" y="2428545"/>
            <a:ext cx="1799331" cy="12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u="none" strike="noStrike" dirty="0">
                <a:solidFill>
                  <a:schemeClr val="dk1"/>
                </a:solidFill>
                <a:uFillTx/>
                <a:latin typeface="PermianSansTypeface"/>
                <a:ea typeface="PermianSansTypeface"/>
              </a:rPr>
              <a:t>2026 год</a:t>
            </a:r>
            <a:endParaRPr lang="ru-RU" sz="18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PermianSansTypeface"/>
              </a:rPr>
              <a:t>200</a:t>
            </a:r>
            <a:br>
              <a:rPr lang="ru-RU" sz="2000" b="1" dirty="0">
                <a:solidFill>
                  <a:srgbClr val="0070C0"/>
                </a:solidFill>
                <a:latin typeface="PermianSansTypeface"/>
                <a:ea typeface="PermianSansTypeface"/>
              </a:rPr>
            </a:b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школ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9" name="Рисунок 64">
            <a:extLst>
              <a:ext uri="{FF2B5EF4-FFF2-40B4-BE49-F238E27FC236}">
                <a16:creationId xmlns:a16="http://schemas.microsoft.com/office/drawing/2014/main" id="{5B346CCE-9569-1BF3-5415-52B59AF29A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754861" y="1243115"/>
            <a:ext cx="6229334" cy="4096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EA57903-B583-1A80-76BA-193C8F2B0B01}"/>
              </a:ext>
            </a:extLst>
          </p:cNvPr>
          <p:cNvSpPr/>
          <p:nvPr/>
        </p:nvSpPr>
        <p:spPr>
          <a:xfrm>
            <a:off x="1677639" y="1345637"/>
            <a:ext cx="2480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Труд (технология)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ОБЗР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79266B9-EF53-106E-3501-AC25BD420D7E}"/>
              </a:ext>
            </a:extLst>
          </p:cNvPr>
          <p:cNvSpPr/>
          <p:nvPr/>
        </p:nvSpPr>
        <p:spPr>
          <a:xfrm>
            <a:off x="1708497" y="2830524"/>
            <a:ext cx="1487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Музыка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Физика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ИЗО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85E169-1EC3-B03D-3D6C-EAF3E18DE4E6}"/>
              </a:ext>
            </a:extLst>
          </p:cNvPr>
          <p:cNvSpPr/>
          <p:nvPr/>
        </p:nvSpPr>
        <p:spPr>
          <a:xfrm>
            <a:off x="1708497" y="4317435"/>
            <a:ext cx="29784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Биология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Химия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Математика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Информатика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3E886B2C-E37B-7089-337F-A5BE57296FDD}"/>
              </a:ext>
            </a:extLst>
          </p:cNvPr>
          <p:cNvSpPr/>
          <p:nvPr/>
        </p:nvSpPr>
        <p:spPr bwMode="auto">
          <a:xfrm>
            <a:off x="2008094" y="5663458"/>
            <a:ext cx="9976100" cy="536684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ctr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lang="ru-RU" sz="2000" dirty="0">
                <a:solidFill>
                  <a:schemeClr val="dk1"/>
                </a:solidFill>
                <a:latin typeface="PermianSansTypeface"/>
              </a:rPr>
              <a:t>в</a:t>
            </a:r>
            <a:r>
              <a:rPr lang="ru-RU" sz="2000" b="1" dirty="0">
                <a:solidFill>
                  <a:srgbClr val="0070C0"/>
                </a:solidFill>
                <a:latin typeface="PermianSansTypeface"/>
                <a:ea typeface="PermianSansTypeface"/>
              </a:rPr>
              <a:t> </a:t>
            </a:r>
            <a:r>
              <a:rPr lang="ru-RU" sz="2000" dirty="0">
                <a:solidFill>
                  <a:srgbClr val="6198E7"/>
                </a:solidFill>
                <a:latin typeface="PermianSansTypeface"/>
                <a:ea typeface="PermianSansTypeface"/>
              </a:rPr>
              <a:t>100%</a:t>
            </a:r>
            <a:r>
              <a:rPr lang="ru-RU" sz="2000" dirty="0">
                <a:solidFill>
                  <a:srgbClr val="6198E7"/>
                </a:solidFill>
                <a:latin typeface="PermianSansTypeface"/>
              </a:rPr>
              <a:t> </a:t>
            </a:r>
            <a:r>
              <a:rPr lang="ru-RU" sz="2000" dirty="0">
                <a:solidFill>
                  <a:schemeClr val="dk1"/>
                </a:solidFill>
                <a:latin typeface="PermianSansTypeface"/>
              </a:rPr>
              <a:t>школ уроки ведутся на обновленном оборудовании</a:t>
            </a:r>
            <a:endParaRPr lang="ru-RU" sz="2000" dirty="0">
              <a:solidFill>
                <a:srgbClr val="000000"/>
              </a:solidFill>
              <a:latin typeface="PermianSansTypeface"/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B181E525-7637-248E-C130-1A41D882CDB8}"/>
              </a:ext>
            </a:extLst>
          </p:cNvPr>
          <p:cNvSpPr/>
          <p:nvPr/>
        </p:nvSpPr>
        <p:spPr bwMode="auto">
          <a:xfrm>
            <a:off x="658378" y="5663458"/>
            <a:ext cx="1349716" cy="536683"/>
          </a:xfrm>
          <a:prstGeom prst="rect">
            <a:avLst/>
          </a:prstGeom>
          <a:solidFill>
            <a:srgbClr val="566A88"/>
          </a:solidFill>
          <a:ln w="0">
            <a:solidFill>
              <a:schemeClr val="accent1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ЗАДАЧА</a:t>
            </a:r>
            <a:br>
              <a:rPr lang="ru-RU" sz="2000" dirty="0"/>
            </a:br>
            <a:r>
              <a:rPr lang="ru-RU" sz="2000" b="1" dirty="0">
                <a:solidFill>
                  <a:schemeClr val="lt1"/>
                </a:solidFill>
                <a:latin typeface="PermianSansTypeface"/>
              </a:rPr>
              <a:t>К 2030 Г.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5" name="Прямоугольник 78">
            <a:extLst>
              <a:ext uri="{FF2B5EF4-FFF2-40B4-BE49-F238E27FC236}">
                <a16:creationId xmlns:a16="http://schemas.microsoft.com/office/drawing/2014/main" id="{A25945AC-C5F9-E8ED-C52F-4EBEF5443273}"/>
              </a:ext>
            </a:extLst>
          </p:cNvPr>
          <p:cNvSpPr/>
          <p:nvPr/>
        </p:nvSpPr>
        <p:spPr>
          <a:xfrm>
            <a:off x="3537142" y="2841761"/>
            <a:ext cx="1592717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dirty="0">
                <a:solidFill>
                  <a:srgbClr val="6198E7"/>
                </a:solidFill>
                <a:latin typeface="PermianSansTypeface"/>
                <a:ea typeface="PermianSansTypeface"/>
              </a:rPr>
              <a:t>100%</a:t>
            </a:r>
            <a:br>
              <a:rPr lang="ru-RU" b="1" dirty="0">
                <a:solidFill>
                  <a:srgbClr val="0070C0"/>
                </a:solidFill>
                <a:latin typeface="PermianSansTypeface"/>
                <a:ea typeface="PermianSansTypeface"/>
              </a:rPr>
            </a:b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школ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D77CFE7-A4DD-DD1B-44CE-5A8A49446035}"/>
              </a:ext>
            </a:extLst>
          </p:cNvPr>
          <p:cNvSpPr/>
          <p:nvPr/>
        </p:nvSpPr>
        <p:spPr>
          <a:xfrm>
            <a:off x="4282176" y="2841761"/>
            <a:ext cx="1471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Труд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ОБЗР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010D08D-AC73-BD74-B410-3BFE90D38A2D}"/>
              </a:ext>
            </a:extLst>
          </p:cNvPr>
          <p:cNvSpPr/>
          <p:nvPr/>
        </p:nvSpPr>
        <p:spPr>
          <a:xfrm>
            <a:off x="4266800" y="4317086"/>
            <a:ext cx="1487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Музыка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Физика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ИЗО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" name="Прямоугольник 78">
            <a:extLst>
              <a:ext uri="{FF2B5EF4-FFF2-40B4-BE49-F238E27FC236}">
                <a16:creationId xmlns:a16="http://schemas.microsoft.com/office/drawing/2014/main" id="{D89E249E-4DEA-1216-D70C-1D263FB60B88}"/>
              </a:ext>
            </a:extLst>
          </p:cNvPr>
          <p:cNvSpPr/>
          <p:nvPr/>
        </p:nvSpPr>
        <p:spPr>
          <a:xfrm>
            <a:off x="3524133" y="4332406"/>
            <a:ext cx="1121552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dirty="0">
                <a:solidFill>
                  <a:srgbClr val="6198E7"/>
                </a:solidFill>
                <a:latin typeface="PermianSansTypeface"/>
                <a:ea typeface="PermianSansTypeface"/>
              </a:rPr>
              <a:t>100%</a:t>
            </a:r>
            <a:br>
              <a:rPr lang="ru-RU" b="1" dirty="0">
                <a:solidFill>
                  <a:srgbClr val="0070C0"/>
                </a:solidFill>
                <a:latin typeface="PermianSansTypeface"/>
                <a:ea typeface="PermianSansTypeface"/>
              </a:rPr>
            </a:b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школ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129680" y="3459600"/>
            <a:ext cx="7034596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ЦИФРОВАЯ ОБРАЗОВАТЕЛЬНАЯ СРЕДА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26156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Прямоугольник 24"/>
          <p:cNvSpPr/>
          <p:nvPr/>
        </p:nvSpPr>
        <p:spPr>
          <a:xfrm>
            <a:off x="-5760" y="-18720"/>
            <a:ext cx="12197760" cy="81108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34" name="TextBox 33"/>
          <p:cNvSpPr/>
          <p:nvPr/>
        </p:nvSpPr>
        <p:spPr>
          <a:xfrm>
            <a:off x="550800" y="151200"/>
            <a:ext cx="11189520" cy="6187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ts val="2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ЦИФРОВАЯ ОБРАЗОВАТЕЛЬНАЯ СРЕДА:</a:t>
            </a:r>
            <a:br>
              <a:rPr sz="2400" dirty="0"/>
            </a:b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ИНФРАСТРУКТУРА, БЕЗОПАСНОСТЬ</a:t>
            </a:r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, ИМПОРТОЗАМЕЩЕНИЕ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9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0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4B3B68CA-760E-488D-B94A-077B8811C762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46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1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2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33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976149-3B64-691C-DDE0-3D8C42C948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3" t="3854"/>
          <a:stretch>
            <a:fillRect/>
          </a:stretch>
        </p:blipFill>
        <p:spPr>
          <a:xfrm>
            <a:off x="4076574" y="990495"/>
            <a:ext cx="1195422" cy="1014139"/>
          </a:xfrm>
          <a:prstGeom prst="rect">
            <a:avLst/>
          </a:prstGeom>
        </p:spPr>
      </p:pic>
      <p:sp>
        <p:nvSpPr>
          <p:cNvPr id="7" name="TextBox 21">
            <a:extLst>
              <a:ext uri="{FF2B5EF4-FFF2-40B4-BE49-F238E27FC236}">
                <a16:creationId xmlns:a16="http://schemas.microsoft.com/office/drawing/2014/main" id="{D52D4418-10C6-9BCE-A67A-4CF05503AB86}"/>
              </a:ext>
            </a:extLst>
          </p:cNvPr>
          <p:cNvSpPr/>
          <p:nvPr/>
        </p:nvSpPr>
        <p:spPr bwMode="auto">
          <a:xfrm>
            <a:off x="2098936" y="5663458"/>
            <a:ext cx="9859324" cy="536684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ctr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dirty="0">
                <a:solidFill>
                  <a:srgbClr val="6198E7"/>
                </a:solidFill>
                <a:latin typeface="PermianSansTypeface"/>
                <a:ea typeface="PermianSansTypeface"/>
              </a:rPr>
              <a:t>&gt;</a:t>
            </a:r>
            <a:r>
              <a:rPr lang="ru-RU" dirty="0">
                <a:solidFill>
                  <a:srgbClr val="6198E7"/>
                </a:solidFill>
                <a:latin typeface="PermianSansTypeface"/>
                <a:ea typeface="PermianSansTypeface"/>
              </a:rPr>
              <a:t>40%</a:t>
            </a:r>
            <a:r>
              <a:rPr lang="ru-RU" dirty="0">
                <a:solidFill>
                  <a:srgbClr val="6198E7"/>
                </a:solidFill>
                <a:latin typeface="PermianSansTypeface"/>
              </a:rPr>
              <a:t> </a:t>
            </a:r>
            <a:r>
              <a:rPr lang="ru-RU" dirty="0">
                <a:solidFill>
                  <a:schemeClr val="dk1"/>
                </a:solidFill>
                <a:latin typeface="PermianSansTypeface"/>
              </a:rPr>
              <a:t>учителей работают на отечественных операционных системах</a:t>
            </a:r>
          </a:p>
          <a:p>
            <a:pPr>
              <a:buClr>
                <a:srgbClr val="000000"/>
              </a:buClr>
              <a:defRPr/>
            </a:pPr>
            <a:r>
              <a:rPr lang="ru-RU" dirty="0">
                <a:solidFill>
                  <a:srgbClr val="6198E7"/>
                </a:solidFill>
                <a:latin typeface="PermianSansTypeface"/>
              </a:rPr>
              <a:t>100% </a:t>
            </a:r>
            <a:r>
              <a:rPr lang="ru-RU" dirty="0">
                <a:solidFill>
                  <a:schemeClr val="dk1"/>
                </a:solidFill>
                <a:latin typeface="PermianSansTypeface"/>
              </a:rPr>
              <a:t>камер на входе в школы и колледжи подключены к ЕСВН</a:t>
            </a:r>
            <a:endParaRPr lang="ru-RU" dirty="0">
              <a:solidFill>
                <a:srgbClr val="000000"/>
              </a:solidFill>
              <a:latin typeface="PermianSansTypeface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7911891B-1E8F-073B-256C-5EC571DD2620}"/>
              </a:ext>
            </a:extLst>
          </p:cNvPr>
          <p:cNvSpPr/>
          <p:nvPr/>
        </p:nvSpPr>
        <p:spPr bwMode="auto">
          <a:xfrm>
            <a:off x="550800" y="5663458"/>
            <a:ext cx="1548136" cy="536683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ЗАДАЧИ</a:t>
            </a:r>
            <a:br>
              <a:rPr lang="ru-RU" sz="2000" dirty="0"/>
            </a:br>
            <a:r>
              <a:rPr lang="ru-RU" sz="2000" b="1" dirty="0">
                <a:solidFill>
                  <a:schemeClr val="lt1"/>
                </a:solidFill>
                <a:latin typeface="PermianSansTypeface"/>
              </a:rPr>
              <a:t>НА 2026 Г.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B9DBE74-2E38-6476-9C2D-0CAD3A130932}"/>
              </a:ext>
            </a:extLst>
          </p:cNvPr>
          <p:cNvSpPr/>
          <p:nvPr/>
        </p:nvSpPr>
        <p:spPr>
          <a:xfrm>
            <a:off x="548463" y="970752"/>
            <a:ext cx="2383520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19,8 тыс.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компьютеров поставлено в школы и колледжи</a:t>
            </a:r>
            <a:br>
              <a:rPr lang="ru-RU" sz="1400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за 5 лет</a:t>
            </a:r>
          </a:p>
        </p:txBody>
      </p:sp>
      <p:sp>
        <p:nvSpPr>
          <p:cNvPr id="16" name="Прямоугольник 1">
            <a:extLst>
              <a:ext uri="{FF2B5EF4-FFF2-40B4-BE49-F238E27FC236}">
                <a16:creationId xmlns:a16="http://schemas.microsoft.com/office/drawing/2014/main" id="{DA5396EB-5536-76D5-A196-6A02E30F8624}"/>
              </a:ext>
            </a:extLst>
          </p:cNvPr>
          <p:cNvSpPr/>
          <p:nvPr/>
        </p:nvSpPr>
        <p:spPr>
          <a:xfrm>
            <a:off x="2968365" y="1032088"/>
            <a:ext cx="2612160" cy="5617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9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+ 2,6 тыс.</a:t>
            </a:r>
            <a:br>
              <a:rPr lang="ru-RU" sz="24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</a:t>
            </a:r>
            <a:r>
              <a:rPr lang="en-US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2025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год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00749E9-5112-5317-5A13-7CFD518A25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4" b="17262"/>
          <a:stretch/>
        </p:blipFill>
        <p:spPr>
          <a:xfrm>
            <a:off x="4057485" y="3469848"/>
            <a:ext cx="1000519" cy="66298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0D4AA40-3EBA-15C8-B7EA-AAF44F9222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21" y="4238982"/>
            <a:ext cx="1435260" cy="574104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1971DCF-D6C1-2A47-4BEA-156A186BCFFF}"/>
              </a:ext>
            </a:extLst>
          </p:cNvPr>
          <p:cNvSpPr/>
          <p:nvPr/>
        </p:nvSpPr>
        <p:spPr>
          <a:xfrm>
            <a:off x="550800" y="4239814"/>
            <a:ext cx="2381183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25,3</a:t>
            </a:r>
            <a:r>
              <a:rPr lang="en-US" sz="4000" dirty="0">
                <a:solidFill>
                  <a:srgbClr val="6198E7"/>
                </a:solidFill>
                <a:latin typeface="PermianSansTypeface"/>
              </a:rPr>
              <a:t>%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учителей школ работают на отечественных ОС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0F5BE58-B733-0B85-724E-08C2FC3ACD02}"/>
              </a:ext>
            </a:extLst>
          </p:cNvPr>
          <p:cNvSpPr/>
          <p:nvPr/>
        </p:nvSpPr>
        <p:spPr>
          <a:xfrm>
            <a:off x="543756" y="2064985"/>
            <a:ext cx="2416117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86,7</a:t>
            </a:r>
            <a:r>
              <a:rPr lang="en-US" sz="4000" dirty="0">
                <a:solidFill>
                  <a:srgbClr val="6198E7"/>
                </a:solidFill>
                <a:latin typeface="PermianSansTypeface"/>
              </a:rPr>
              <a:t>%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зданий школ и колледжей обеспечены </a:t>
            </a:r>
            <a:r>
              <a:rPr lang="en-US" sz="1400" dirty="0" err="1">
                <a:solidFill>
                  <a:schemeClr val="dk1"/>
                </a:solidFill>
                <a:latin typeface="PermianSansTypeface"/>
              </a:rPr>
              <a:t>wi-fi</a:t>
            </a:r>
            <a:r>
              <a:rPr lang="en-US" sz="1400" dirty="0">
                <a:solidFill>
                  <a:schemeClr val="dk1"/>
                </a:solidFill>
                <a:latin typeface="PermianSansTypeface"/>
              </a:rPr>
              <a:t> </a:t>
            </a: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и камерами на входе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6B6F8C7-6734-FD6E-667A-F41AE4C9AC91}"/>
              </a:ext>
            </a:extLst>
          </p:cNvPr>
          <p:cNvSpPr/>
          <p:nvPr/>
        </p:nvSpPr>
        <p:spPr>
          <a:xfrm>
            <a:off x="543756" y="3204043"/>
            <a:ext cx="3095915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69,7</a:t>
            </a:r>
            <a:r>
              <a:rPr lang="en-US" sz="4000" dirty="0">
                <a:solidFill>
                  <a:srgbClr val="6198E7"/>
                </a:solidFill>
                <a:latin typeface="PermianSansTypeface"/>
              </a:rPr>
              <a:t>%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камер на входе в школы</a:t>
            </a:r>
            <a:br>
              <a:rPr lang="ru-RU" sz="1400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и колледжи подключены к ЕСВН</a:t>
            </a:r>
          </a:p>
        </p:txBody>
      </p:sp>
      <p:sp>
        <p:nvSpPr>
          <p:cNvPr id="26" name="Прямоугольник 1">
            <a:extLst>
              <a:ext uri="{FF2B5EF4-FFF2-40B4-BE49-F238E27FC236}">
                <a16:creationId xmlns:a16="http://schemas.microsoft.com/office/drawing/2014/main" id="{533FC792-79B7-9916-C21A-67C6E30D66DE}"/>
              </a:ext>
            </a:extLst>
          </p:cNvPr>
          <p:cNvSpPr/>
          <p:nvPr/>
        </p:nvSpPr>
        <p:spPr>
          <a:xfrm>
            <a:off x="2980754" y="2031235"/>
            <a:ext cx="1293691" cy="5617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9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+ 30%</a:t>
            </a:r>
            <a:br>
              <a:rPr lang="ru-RU" sz="2000" dirty="0">
                <a:solidFill>
                  <a:srgbClr val="000000"/>
                </a:solidFill>
                <a:latin typeface="PermianSansTypeface"/>
                <a:ea typeface="Arial"/>
              </a:rPr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</a:t>
            </a:r>
            <a:r>
              <a:rPr lang="en-US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2025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год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C4BEE89-6BF5-965C-69FF-B6F6F9B1D1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80" t="24385" r="37067" b="30882"/>
          <a:stretch>
            <a:fillRect/>
          </a:stretch>
        </p:blipFill>
        <p:spPr>
          <a:xfrm>
            <a:off x="4061476" y="1945061"/>
            <a:ext cx="1231401" cy="101413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4725D1F-05EF-16DC-F669-B7385DC728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7143" y="4806577"/>
            <a:ext cx="1976780" cy="618206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E6921B6-0560-C3AD-929F-551D6D1D86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0" b="7092"/>
          <a:stretch>
            <a:fillRect/>
          </a:stretch>
        </p:blipFill>
        <p:spPr>
          <a:xfrm>
            <a:off x="6192426" y="1020974"/>
            <a:ext cx="5765834" cy="439518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Прямоугольник 26"/>
          <p:cNvSpPr/>
          <p:nvPr/>
        </p:nvSpPr>
        <p:spPr>
          <a:xfrm>
            <a:off x="-5760" y="-18720"/>
            <a:ext cx="12192840" cy="81108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574" name="TextBox 34"/>
          <p:cNvSpPr/>
          <p:nvPr/>
        </p:nvSpPr>
        <p:spPr>
          <a:xfrm>
            <a:off x="550800" y="151200"/>
            <a:ext cx="11189520" cy="6187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ts val="2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ЦИФРОВАЯ ОБРАЗОВАТЕЛЬНАЯ СРЕДА:</a:t>
            </a:r>
            <a:br>
              <a:rPr sz="2400" dirty="0"/>
            </a:br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КОММУНИКАЦИЯ, ВЕРИФИЦИРОВАННЫЙ КОНТЕНТ, БЕЗОПАСНОСТЬ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77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578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8E925406-DCFF-41E4-ABF8-B3387D391EC7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47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79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" name="Текст 55">
            <a:extLst>
              <a:ext uri="{FF2B5EF4-FFF2-40B4-BE49-F238E27FC236}">
                <a16:creationId xmlns:a16="http://schemas.microsoft.com/office/drawing/2014/main" id="{D16AA8D8-6165-521F-A0F8-E8329491865D}"/>
              </a:ext>
            </a:extLst>
          </p:cNvPr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5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Прямоугольник 28">
            <a:extLst>
              <a:ext uri="{FF2B5EF4-FFF2-40B4-BE49-F238E27FC236}">
                <a16:creationId xmlns:a16="http://schemas.microsoft.com/office/drawing/2014/main" id="{F18B5376-07A1-EBDF-3164-3B34F4C847AA}"/>
              </a:ext>
            </a:extLst>
          </p:cNvPr>
          <p:cNvSpPr/>
          <p:nvPr/>
        </p:nvSpPr>
        <p:spPr>
          <a:xfrm>
            <a:off x="554673" y="869369"/>
            <a:ext cx="6365480" cy="42304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ct val="45000"/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DejaVu Sans"/>
              </a:rPr>
              <a:t>100%</a:t>
            </a:r>
            <a:br>
              <a:rPr lang="ru-RU" sz="1600" dirty="0">
                <a:solidFill>
                  <a:srgbClr val="0070C0"/>
                </a:solidFill>
                <a:latin typeface="PermianSansTypeface"/>
                <a:ea typeface="DejaVu Sans"/>
              </a:rPr>
            </a:br>
            <a:r>
              <a:rPr lang="ru-RU" sz="1500" dirty="0">
                <a:solidFill>
                  <a:schemeClr val="dk1"/>
                </a:solidFill>
                <a:latin typeface="PermianSansTypeface"/>
                <a:ea typeface="DejaVu Sans"/>
              </a:rPr>
              <a:t>пользователей активны в каналах и чатах </a:t>
            </a:r>
            <a:r>
              <a:rPr lang="en-US" sz="1500" dirty="0" err="1">
                <a:solidFill>
                  <a:schemeClr val="dk1"/>
                </a:solidFill>
                <a:latin typeface="PermianSansTypeface"/>
                <a:ea typeface="DejaVu Sans"/>
              </a:rPr>
              <a:t>Макс</a:t>
            </a:r>
            <a:endParaRPr lang="ru-RU" sz="1500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80000"/>
              </a:lnSpc>
              <a:spcBef>
                <a:spcPts val="595"/>
              </a:spcBef>
              <a:buClr>
                <a:srgbClr val="000000"/>
              </a:buClr>
              <a:buSzPct val="45000"/>
            </a:pP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DejaVu Sans"/>
              </a:rPr>
              <a:t>328</a:t>
            </a:r>
            <a:r>
              <a:rPr lang="en-US" sz="4000" u="none" strike="noStrike" dirty="0">
                <a:solidFill>
                  <a:srgbClr val="6198E7"/>
                </a:solidFill>
                <a:uFillTx/>
                <a:latin typeface="PermianSansTypeface"/>
                <a:ea typeface="DejaVu Sans"/>
              </a:rPr>
              <a:t> </a:t>
            </a: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DejaVu Sans"/>
              </a:rPr>
              <a:t>тыс.</a:t>
            </a:r>
            <a:br>
              <a:rPr lang="ru-RU" sz="1500" u="none" strike="noStrike" dirty="0">
                <a:solidFill>
                  <a:srgbClr val="0070C0"/>
                </a:solidFill>
                <a:uFillTx/>
                <a:latin typeface="PermianSansTypeface"/>
                <a:ea typeface="DejaVu Sans"/>
              </a:rPr>
            </a:br>
            <a:r>
              <a:rPr lang="ru-RU" sz="1500" u="none" strike="noStrike" dirty="0">
                <a:uFillTx/>
                <a:latin typeface="PermianSansTypeface"/>
                <a:ea typeface="DejaVu Sans"/>
              </a:rPr>
              <a:t>чел.</a:t>
            </a:r>
            <a:r>
              <a:rPr lang="ru-RU" sz="1500" u="none" strike="noStrike" dirty="0">
                <a:solidFill>
                  <a:srgbClr val="0070C0"/>
                </a:solidFill>
                <a:uFillTx/>
                <a:latin typeface="PermianSansTypeface"/>
                <a:ea typeface="DejaVu Sans"/>
              </a:rPr>
              <a:t> </a:t>
            </a:r>
            <a:r>
              <a:rPr lang="ru-RU" sz="1500" u="none" strike="noStrike" dirty="0">
                <a:solidFill>
                  <a:schemeClr val="dk1"/>
                </a:solidFill>
                <a:uFillTx/>
                <a:latin typeface="PermianSansTypeface"/>
                <a:ea typeface="DejaVu Sans"/>
              </a:rPr>
              <a:t>подписаны на школьные каналы</a:t>
            </a:r>
            <a:r>
              <a:rPr lang="en-US" sz="1500" u="none" strike="noStrike" dirty="0">
                <a:solidFill>
                  <a:schemeClr val="dk1"/>
                </a:solidFill>
                <a:uFillTx/>
                <a:latin typeface="PermianSansTypeface"/>
                <a:ea typeface="DejaVu Sans"/>
              </a:rPr>
              <a:t> </a:t>
            </a:r>
            <a:r>
              <a:rPr lang="ru-RU" sz="1500" u="none" strike="noStrike" dirty="0">
                <a:solidFill>
                  <a:schemeClr val="dk1"/>
                </a:solidFill>
                <a:uFillTx/>
                <a:latin typeface="PermianSansTypeface"/>
                <a:ea typeface="DejaVu Sans"/>
              </a:rPr>
              <a:t>в Макс</a:t>
            </a:r>
            <a:endParaRPr lang="ru-RU" sz="1500" dirty="0">
              <a:solidFill>
                <a:srgbClr val="0070C0"/>
              </a:solidFill>
              <a:latin typeface="PermianSansTypeface"/>
              <a:ea typeface="DejaVu Sans"/>
            </a:endParaRPr>
          </a:p>
          <a:p>
            <a:pPr defTabSz="914400">
              <a:lnSpc>
                <a:spcPct val="80000"/>
              </a:lnSpc>
              <a:spcBef>
                <a:spcPts val="595"/>
              </a:spcBef>
              <a:buClr>
                <a:srgbClr val="000000"/>
              </a:buClr>
              <a:buSzPct val="45000"/>
            </a:pPr>
            <a:r>
              <a:rPr lang="ru-RU" sz="4000" dirty="0">
                <a:solidFill>
                  <a:srgbClr val="6198E7"/>
                </a:solidFill>
                <a:latin typeface="PermianSansTypeface"/>
                <a:ea typeface="DejaVu Sans"/>
              </a:rPr>
              <a:t>20%</a:t>
            </a:r>
            <a:br>
              <a:rPr lang="ru-RU" sz="1500" u="none" strike="noStrike" dirty="0">
                <a:solidFill>
                  <a:srgbClr val="0070C0"/>
                </a:solidFill>
                <a:uFillTx/>
                <a:latin typeface="PermianSansTypeface"/>
                <a:ea typeface="DejaVu Sans"/>
              </a:rPr>
            </a:br>
            <a:r>
              <a:rPr lang="ru-RU" sz="1500" u="none" strike="noStrike" dirty="0">
                <a:solidFill>
                  <a:schemeClr val="dk1"/>
                </a:solidFill>
                <a:uFillTx/>
                <a:latin typeface="PermianSansTypeface"/>
                <a:ea typeface="DejaVu Sans"/>
              </a:rPr>
              <a:t>учеников и родителей используют сервисы </a:t>
            </a:r>
            <a:r>
              <a:rPr lang="ru-RU" sz="1500" u="none" strike="noStrike" dirty="0" err="1">
                <a:solidFill>
                  <a:schemeClr val="dk1"/>
                </a:solidFill>
                <a:uFillTx/>
                <a:latin typeface="PermianSansTypeface"/>
                <a:ea typeface="DejaVu Sans"/>
              </a:rPr>
              <a:t>Сферум</a:t>
            </a:r>
            <a:r>
              <a:rPr lang="ru-RU" sz="1500" u="none" strike="noStrike" dirty="0">
                <a:solidFill>
                  <a:schemeClr val="dk1"/>
                </a:solidFill>
                <a:uFillTx/>
                <a:latin typeface="PermianSansTypeface"/>
                <a:ea typeface="DejaVu Sans"/>
              </a:rPr>
              <a:t> в </a:t>
            </a:r>
            <a:r>
              <a:rPr lang="en-US" sz="1500" u="none" strike="noStrike" dirty="0" err="1">
                <a:solidFill>
                  <a:schemeClr val="dk1"/>
                </a:solidFill>
                <a:uFillTx/>
                <a:latin typeface="PermianSansTypeface"/>
                <a:ea typeface="DejaVu Sans"/>
              </a:rPr>
              <a:t>Макс</a:t>
            </a:r>
            <a:endParaRPr lang="ru-RU" sz="150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80000"/>
              </a:lnSpc>
              <a:spcBef>
                <a:spcPts val="595"/>
              </a:spcBef>
              <a:buClr>
                <a:srgbClr val="000000"/>
              </a:buClr>
              <a:buSzPct val="45000"/>
            </a:pP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DejaVu Sans"/>
              </a:rPr>
              <a:t>60%</a:t>
            </a:r>
            <a:br>
              <a:rPr lang="ru-RU" sz="1500" u="none" strike="noStrike" dirty="0">
                <a:solidFill>
                  <a:srgbClr val="0070C0"/>
                </a:solidFill>
                <a:uFillTx/>
                <a:latin typeface="PermianSansTypeface"/>
                <a:ea typeface="DejaVu Sans"/>
              </a:rPr>
            </a:br>
            <a:r>
              <a:rPr lang="ru-RU" sz="1500" u="none" strike="noStrike" dirty="0">
                <a:uFillTx/>
                <a:latin typeface="PermianSansTypeface"/>
                <a:ea typeface="DejaVu Sans"/>
              </a:rPr>
              <a:t>учеников и родителей </a:t>
            </a:r>
            <a:r>
              <a:rPr lang="ru-RU" sz="1500" u="none" strike="noStrike" dirty="0">
                <a:solidFill>
                  <a:schemeClr val="dk1"/>
                </a:solidFill>
                <a:uFillTx/>
                <a:latin typeface="PermianSansTypeface"/>
                <a:ea typeface="DejaVu Sans"/>
              </a:rPr>
              <a:t>имеют доступ к верифицированному образовательному контенту</a:t>
            </a:r>
          </a:p>
          <a:p>
            <a:pPr defTabSz="914400">
              <a:lnSpc>
                <a:spcPct val="80000"/>
              </a:lnSpc>
              <a:spcBef>
                <a:spcPts val="595"/>
              </a:spcBef>
              <a:buClr>
                <a:srgbClr val="000000"/>
              </a:buClr>
              <a:buSzPct val="45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240</a:t>
            </a:r>
          </a:p>
          <a:p>
            <a:pPr defTabSz="914400">
              <a:lnSpc>
                <a:spcPct val="80000"/>
              </a:lnSpc>
              <a:spcBef>
                <a:spcPts val="595"/>
              </a:spcBef>
              <a:buClr>
                <a:srgbClr val="000000"/>
              </a:buClr>
              <a:buSzPct val="45000"/>
            </a:pPr>
            <a:r>
              <a:rPr lang="ru-RU" sz="1500" u="none" strike="noStrike" dirty="0">
                <a:solidFill>
                  <a:schemeClr val="dk1"/>
                </a:solidFill>
                <a:uFillTx/>
                <a:latin typeface="PermianSansTypeface"/>
              </a:rPr>
              <a:t>советников по</a:t>
            </a:r>
            <a:br>
              <a:rPr lang="ru-RU" sz="1500" u="none" strike="noStrike" dirty="0">
                <a:solidFill>
                  <a:schemeClr val="dk1"/>
                </a:solidFill>
                <a:uFillTx/>
                <a:latin typeface="PermianSansTypeface"/>
              </a:rPr>
            </a:br>
            <a:r>
              <a:rPr lang="ru-RU" sz="1500" u="none" strike="noStrike" dirty="0" err="1">
                <a:solidFill>
                  <a:schemeClr val="dk1"/>
                </a:solidFill>
                <a:uFillTx/>
                <a:latin typeface="PermianSansTypeface"/>
              </a:rPr>
              <a:t>кибербезопасности</a:t>
            </a:r>
            <a:endParaRPr lang="ru-RU" sz="150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4" name="Рисунок 377">
            <a:extLst>
              <a:ext uri="{FF2B5EF4-FFF2-40B4-BE49-F238E27FC236}">
                <a16:creationId xmlns:a16="http://schemas.microsoft.com/office/drawing/2014/main" id="{F20AC06F-F768-3F95-C714-FF31BA650F36}"/>
              </a:ext>
            </a:extLst>
          </p:cNvPr>
          <p:cNvPicPr/>
          <p:nvPr/>
        </p:nvPicPr>
        <p:blipFill rotWithShape="1">
          <a:blip r:embed="rId4"/>
          <a:srcRect l="2667" t="16391" r="2798" b="7110"/>
          <a:stretch/>
        </p:blipFill>
        <p:spPr>
          <a:xfrm>
            <a:off x="6920153" y="948124"/>
            <a:ext cx="4938662" cy="3979417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C9357AF1-B3BE-4B25-C4E7-AEE8CA815E81}"/>
              </a:ext>
            </a:extLst>
          </p:cNvPr>
          <p:cNvSpPr/>
          <p:nvPr/>
        </p:nvSpPr>
        <p:spPr>
          <a:xfrm>
            <a:off x="2620288" y="3956722"/>
            <a:ext cx="3470372" cy="959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&gt;</a:t>
            </a:r>
            <a:r>
              <a:rPr lang="ru-RU" sz="4000" dirty="0">
                <a:solidFill>
                  <a:srgbClr val="6198E7"/>
                </a:solidFill>
                <a:latin typeface="PermianSansTypeface"/>
                <a:ea typeface="Arial"/>
              </a:rPr>
              <a:t>100 тыс.</a:t>
            </a:r>
            <a:br>
              <a:rPr sz="32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участников</a:t>
            </a:r>
            <a:b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</a:br>
            <a:r>
              <a:rPr lang="ru-RU" sz="1400" dirty="0">
                <a:solidFill>
                  <a:srgbClr val="000000"/>
                </a:solidFill>
                <a:latin typeface="PermianSansTypeface"/>
                <a:ea typeface="Arial"/>
              </a:rPr>
              <a:t>Д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иктанта безопасности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621506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129680" y="3459600"/>
            <a:ext cx="484970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ПЕДАГОГИЧЕСКИЕ КАДРЫ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1166733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7">
            <a:extLst>
              <a:ext uri="{FF2B5EF4-FFF2-40B4-BE49-F238E27FC236}">
                <a16:creationId xmlns:a16="http://schemas.microsoft.com/office/drawing/2014/main" id="{993C023E-5D66-0450-0A26-12FFF08C7CCF}"/>
              </a:ext>
            </a:extLst>
          </p:cNvPr>
          <p:cNvSpPr/>
          <p:nvPr/>
        </p:nvSpPr>
        <p:spPr bwMode="auto"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441" name="Текст 58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3100" b="0" u="none" strike="noStrike">
              <a:solidFill>
                <a:schemeClr val="dk1"/>
              </a:solidFill>
              <a:uFillTx/>
              <a:latin typeface="Calibri"/>
              <a:ea typeface="Arial"/>
            </a:endParaRPr>
          </a:p>
        </p:txBody>
      </p:sp>
      <p:sp>
        <p:nvSpPr>
          <p:cNvPr id="442" name="Текст 59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ОБРАЗОВНИЯ И НАУКИ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43" name="Текст 60"/>
          <p:cNvSpPr/>
          <p:nvPr/>
        </p:nvSpPr>
        <p:spPr>
          <a:xfrm>
            <a:off x="5981760" y="638172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100" b="0" u="none" strike="noStrike">
              <a:solidFill>
                <a:schemeClr val="lt1"/>
              </a:solidFill>
              <a:uFillTx/>
              <a:latin typeface="PermianSansTypeface"/>
              <a:ea typeface="Arial"/>
            </a:endParaRPr>
          </a:p>
        </p:txBody>
      </p:sp>
      <p:sp>
        <p:nvSpPr>
          <p:cNvPr id="446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447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D13859AF-B172-414B-BF42-32D2DD0ABD6D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49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48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0800" y="212400"/>
            <a:ext cx="11348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ОСОБЫЙ СТАТУС УЧИТЕЛЯ И ОБЩЕСТВЕННАЯ ЗНАЧИМОСТЬ ПРОФЕССИИ</a:t>
            </a:r>
            <a:endParaRPr lang="ru-RU" sz="240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5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TextBox 88">
            <a:extLst>
              <a:ext uri="{FF2B5EF4-FFF2-40B4-BE49-F238E27FC236}">
                <a16:creationId xmlns:a16="http://schemas.microsoft.com/office/drawing/2014/main" id="{AC53577C-775D-83DD-98DA-2AF48FE53251}"/>
              </a:ext>
            </a:extLst>
          </p:cNvPr>
          <p:cNvSpPr/>
          <p:nvPr/>
        </p:nvSpPr>
        <p:spPr>
          <a:xfrm>
            <a:off x="559764" y="956508"/>
            <a:ext cx="5787248" cy="53046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Указ Президента Российской Федерации</a:t>
            </a:r>
            <a:endParaRPr lang="ru-RU" sz="18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</a:pPr>
            <a:r>
              <a:rPr lang="ru-RU" sz="18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от 20 июля 2026 г. № </a:t>
            </a:r>
            <a:r>
              <a:rPr lang="ru-RU" sz="1800" b="1" u="none" strike="noStrike" dirty="0">
                <a:uFillTx/>
                <a:latin typeface="PermianSansTypeface"/>
                <a:ea typeface="Arial"/>
              </a:rPr>
              <a:t>498 «О дополнительных мерах поддержки учителей»</a:t>
            </a:r>
            <a:endParaRPr lang="ru-RU" sz="1800" b="0" u="none" strike="noStrike" dirty="0">
              <a:uFillTx/>
              <a:latin typeface="Open Sans"/>
            </a:endParaRPr>
          </a:p>
          <a:p>
            <a:pPr marL="285840" indent="-28584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присвоение звания «Ветеран труда» учителям</a:t>
            </a:r>
            <a:br>
              <a:rPr lang="ru-RU" sz="1600" dirty="0">
                <a:solidFill>
                  <a:schemeClr val="dk1"/>
                </a:solidFill>
                <a:latin typeface="PermianSansTypeface"/>
              </a:rPr>
            </a:b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со стажем более 25 лет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pPr marL="285840" indent="-28584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введение единого удостоверения, подтверждающего статус учителя, и оптимизация рабочего времени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pPr marL="285840" indent="-28584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бесплатное посещение государственных</a:t>
            </a:r>
            <a:br>
              <a:rPr lang="ru-RU" sz="1600" dirty="0">
                <a:solidFill>
                  <a:schemeClr val="dk1"/>
                </a:solidFill>
                <a:latin typeface="PermianSansTypeface"/>
              </a:rPr>
            </a:b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и муниципальных музеев не реже одного раза</a:t>
            </a:r>
            <a:br>
              <a:rPr lang="ru-RU" sz="1600" dirty="0">
                <a:solidFill>
                  <a:schemeClr val="dk1"/>
                </a:solidFill>
                <a:latin typeface="PermianSansTypeface"/>
              </a:rPr>
            </a:b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в месяц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pPr marL="285840" indent="-28584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приём детей учителей в детские сады</a:t>
            </a:r>
            <a:br>
              <a:rPr lang="ru-RU" sz="1600" dirty="0">
                <a:solidFill>
                  <a:schemeClr val="dk1"/>
                </a:solidFill>
                <a:latin typeface="PermianSansTypeface"/>
              </a:rPr>
            </a:br>
            <a:r>
              <a:rPr lang="ru-RU" sz="1600" dirty="0">
                <a:solidFill>
                  <a:schemeClr val="dk1"/>
                </a:solidFill>
                <a:latin typeface="PermianSansTypeface"/>
              </a:rPr>
              <a:t>в первоочерёдном порядке 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pPr marL="285840" indent="-285840" defTabSz="9144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наставничество для начинающих учителей</a:t>
            </a:r>
            <a:b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</a:b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и программы профессионального развития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marL="285840" indent="-285840" defTabSz="9144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бесплатная юридическая помощь по трудовым вопросам и защита от угроз в связи с педагогической деятельностью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marL="285840" indent="-285840" defTabSz="9144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бесплатный доступ к электронным образовательным ресурсам, учебным материалам и цифровым библиотекам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5" name="Рисунок 66">
            <a:extLst>
              <a:ext uri="{FF2B5EF4-FFF2-40B4-BE49-F238E27FC236}">
                <a16:creationId xmlns:a16="http://schemas.microsoft.com/office/drawing/2014/main" id="{9C78D73F-9D9F-2A10-39DF-490328AA7730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463313" y="997413"/>
            <a:ext cx="5436056" cy="4076611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39">
            <a:extLst>
              <a:ext uri="{FF2B5EF4-FFF2-40B4-BE49-F238E27FC236}">
                <a16:creationId xmlns:a16="http://schemas.microsoft.com/office/drawing/2014/main" id="{1226B300-2E95-655C-1B22-125315C16845}"/>
              </a:ext>
            </a:extLst>
          </p:cNvPr>
          <p:cNvSpPr/>
          <p:nvPr/>
        </p:nvSpPr>
        <p:spPr bwMode="auto">
          <a:xfrm>
            <a:off x="0" y="-610"/>
            <a:ext cx="12191999" cy="806643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PermianSansTypeface"/>
            </a:endParaRPr>
          </a:p>
        </p:txBody>
      </p:sp>
      <p:sp>
        <p:nvSpPr>
          <p:cNvPr id="120" name="TextBox 16"/>
          <p:cNvSpPr/>
          <p:nvPr/>
        </p:nvSpPr>
        <p:spPr>
          <a:xfrm>
            <a:off x="550800" y="212400"/>
            <a:ext cx="1119204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СРЕДНЕЕ ПРОФЕССИОНАЛЬНОЕ ОБРАЗОВАНИЕ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32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33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83682D8F-BEF9-4760-8DAA-0CCAC9AEBA6B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5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34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1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2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17">
            <a:extLst>
              <a:ext uri="{FF2B5EF4-FFF2-40B4-BE49-F238E27FC236}">
                <a16:creationId xmlns:a16="http://schemas.microsoft.com/office/drawing/2014/main" id="{4BE22C8A-4D0A-0C58-6C99-FF55CF862D70}"/>
              </a:ext>
            </a:extLst>
          </p:cNvPr>
          <p:cNvSpPr/>
          <p:nvPr/>
        </p:nvSpPr>
        <p:spPr>
          <a:xfrm>
            <a:off x="537468" y="977247"/>
            <a:ext cx="2051895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17 452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бюджетных места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CA12FAA9-08A3-190D-FBCD-2A671DC0F6EE}"/>
              </a:ext>
            </a:extLst>
          </p:cNvPr>
          <p:cNvSpPr/>
          <p:nvPr/>
        </p:nvSpPr>
        <p:spPr>
          <a:xfrm>
            <a:off x="564363" y="3995460"/>
            <a:ext cx="2025000" cy="93130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180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специальностей</a:t>
            </a:r>
            <a:br>
              <a:rPr sz="1400" dirty="0"/>
            </a:b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1B6A6F4B-E050-1343-8C79-FBED0312EA3F}"/>
              </a:ext>
            </a:extLst>
          </p:cNvPr>
          <p:cNvSpPr/>
          <p:nvPr/>
        </p:nvSpPr>
        <p:spPr>
          <a:xfrm>
            <a:off x="542763" y="2863951"/>
            <a:ext cx="2200437" cy="931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96 715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чел. подготовлено системой СПО за 5 лет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DADE05-5536-6D8B-4A74-3A77FF57E8BA}"/>
              </a:ext>
            </a:extLst>
          </p:cNvPr>
          <p:cNvSpPr/>
          <p:nvPr/>
        </p:nvSpPr>
        <p:spPr>
          <a:xfrm>
            <a:off x="3574440" y="3993021"/>
            <a:ext cx="1847277" cy="95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</a:pPr>
            <a:r>
              <a:rPr lang="en-US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&gt;</a:t>
            </a: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70%</a:t>
            </a:r>
            <a:br>
              <a:rPr sz="14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девятиклассников выбирают СПО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5B89055D-D40B-A88D-F012-9415A79466A2}"/>
              </a:ext>
            </a:extLst>
          </p:cNvPr>
          <p:cNvSpPr/>
          <p:nvPr/>
        </p:nvSpPr>
        <p:spPr>
          <a:xfrm>
            <a:off x="582723" y="1907860"/>
            <a:ext cx="2006640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2 856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целевых договоров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id="{3ACE1749-FDBB-2342-A3FF-FFDDE752B0A4}"/>
              </a:ext>
            </a:extLst>
          </p:cNvPr>
          <p:cNvSpPr/>
          <p:nvPr/>
        </p:nvSpPr>
        <p:spPr>
          <a:xfrm>
            <a:off x="2479923" y="951945"/>
            <a:ext cx="261216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+ 2 372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за 5 лет</a:t>
            </a:r>
            <a:br>
              <a:rPr sz="1400" dirty="0"/>
            </a:b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+ 132</a:t>
            </a:r>
            <a:r>
              <a:rPr lang="ru-RU" sz="20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8" name="Прямоугольник 3">
            <a:extLst>
              <a:ext uri="{FF2B5EF4-FFF2-40B4-BE49-F238E27FC236}">
                <a16:creationId xmlns:a16="http://schemas.microsoft.com/office/drawing/2014/main" id="{53435A4E-3D1B-212C-636B-D367A2267717}"/>
              </a:ext>
            </a:extLst>
          </p:cNvPr>
          <p:cNvSpPr/>
          <p:nvPr/>
        </p:nvSpPr>
        <p:spPr>
          <a:xfrm>
            <a:off x="2479923" y="1878225"/>
            <a:ext cx="266220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chemeClr val="accent1"/>
                </a:solidFill>
                <a:uFillTx/>
                <a:latin typeface="PermianSansTypeface"/>
                <a:ea typeface="Arial"/>
              </a:rPr>
              <a:t>+ 2 069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5 лет</a:t>
            </a:r>
            <a:br>
              <a:rPr sz="1800" dirty="0"/>
            </a:br>
            <a:r>
              <a:rPr lang="ru-RU" sz="2000" b="0" u="none" strike="noStrike" dirty="0">
                <a:solidFill>
                  <a:schemeClr val="accent1"/>
                </a:solidFill>
                <a:uFillTx/>
                <a:latin typeface="PermianSansTypeface"/>
                <a:ea typeface="Arial"/>
              </a:rPr>
              <a:t>+ 385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B6E5B1C3-4F4A-3FB5-D514-C3E6DBC76907}"/>
              </a:ext>
            </a:extLst>
          </p:cNvPr>
          <p:cNvSpPr/>
          <p:nvPr/>
        </p:nvSpPr>
        <p:spPr>
          <a:xfrm>
            <a:off x="2506203" y="2807420"/>
            <a:ext cx="1742040" cy="614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accent1"/>
                </a:solidFill>
                <a:uFillTx/>
                <a:latin typeface="PermianSansTypeface"/>
                <a:ea typeface="Arial"/>
              </a:rPr>
              <a:t>22 284</a:t>
            </a:r>
            <a:br>
              <a:rPr sz="14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за последний год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634B2B7D-C200-1C0C-0361-CDD6882E4595}"/>
              </a:ext>
            </a:extLst>
          </p:cNvPr>
          <p:cNvSpPr/>
          <p:nvPr/>
        </p:nvSpPr>
        <p:spPr>
          <a:xfrm>
            <a:off x="1988012" y="5184360"/>
            <a:ext cx="9781828" cy="829543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&gt;</a:t>
            </a:r>
            <a:r>
              <a:rPr lang="ru-RU" sz="24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3 500</a:t>
            </a:r>
            <a:r>
              <a:rPr lang="ru-RU" sz="24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8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целевых договоров</a:t>
            </a:r>
            <a:endParaRPr lang="ru-RU" sz="18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&gt;</a:t>
            </a:r>
            <a:r>
              <a:rPr lang="ru-RU" sz="24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90%</a:t>
            </a:r>
            <a:r>
              <a:rPr lang="ru-RU" sz="24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8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выпускников колледжей трудоустроены на предприятия Пермского края</a:t>
            </a:r>
            <a:endParaRPr lang="ru-RU" sz="18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:a16="http://schemas.microsoft.com/office/drawing/2014/main" id="{D9782ACF-ECFB-D051-BC95-C6E7B9824758}"/>
              </a:ext>
            </a:extLst>
          </p:cNvPr>
          <p:cNvSpPr/>
          <p:nvPr/>
        </p:nvSpPr>
        <p:spPr>
          <a:xfrm>
            <a:off x="2320560" y="3995460"/>
            <a:ext cx="1253880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60</a:t>
            </a:r>
            <a:br>
              <a:rPr sz="32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профессий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882E691A-1707-12DC-C1A8-BF46BA55A141}"/>
              </a:ext>
            </a:extLst>
          </p:cNvPr>
          <p:cNvSpPr/>
          <p:nvPr/>
        </p:nvSpPr>
        <p:spPr>
          <a:xfrm>
            <a:off x="651332" y="5184360"/>
            <a:ext cx="1336680" cy="828000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ЗАДАЧИ</a:t>
            </a:r>
            <a:br>
              <a:rPr lang="ru-RU" sz="2000" dirty="0"/>
            </a:br>
            <a:r>
              <a:rPr lang="ru-RU" sz="20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К 2030 Г.</a:t>
            </a:r>
            <a:endParaRPr lang="ru-RU" sz="2000" b="0" u="none" strike="noStrike" dirty="0">
              <a:solidFill>
                <a:srgbClr val="FFFFFF"/>
              </a:solidFill>
              <a:uFillTx/>
              <a:latin typeface="Open Sans"/>
            </a:endParaRPr>
          </a:p>
        </p:txBody>
      </p:sp>
      <p:pic>
        <p:nvPicPr>
          <p:cNvPr id="13" name="Рисунок 20">
            <a:extLst>
              <a:ext uri="{FF2B5EF4-FFF2-40B4-BE49-F238E27FC236}">
                <a16:creationId xmlns:a16="http://schemas.microsoft.com/office/drawing/2014/main" id="{9306FABC-C749-B70E-AF91-2C7CC46BC593}"/>
              </a:ext>
            </a:extLst>
          </p:cNvPr>
          <p:cNvPicPr/>
          <p:nvPr/>
        </p:nvPicPr>
        <p:blipFill>
          <a:blip r:embed="rId4"/>
          <a:srcRect l="6267" t="11192" r="964" b="7890"/>
          <a:stretch/>
        </p:blipFill>
        <p:spPr>
          <a:xfrm>
            <a:off x="5591160" y="995040"/>
            <a:ext cx="6178680" cy="4038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Прямоугольник 70"/>
          <p:cNvSpPr/>
          <p:nvPr/>
        </p:nvSpPr>
        <p:spPr>
          <a:xfrm>
            <a:off x="-5760" y="-18720"/>
            <a:ext cx="12195360" cy="81360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435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436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F5DEF858-E5D7-4E2B-9533-CEB2E3FDEB6F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50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37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3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7498AC-4D73-D699-AC20-03EABED41614}"/>
              </a:ext>
            </a:extLst>
          </p:cNvPr>
          <p:cNvSpPr/>
          <p:nvPr/>
        </p:nvSpPr>
        <p:spPr>
          <a:xfrm>
            <a:off x="550800" y="212400"/>
            <a:ext cx="12102439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1" dirty="0">
                <a:solidFill>
                  <a:schemeClr val="lt1"/>
                </a:solidFill>
                <a:latin typeface="PermianSansTypeface"/>
              </a:rPr>
              <a:t>ПЕДАГОГИЧЕСКИЕ КАДРЫ ПЕРМСКОГО КРАЯ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9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02EC14-9B77-09F1-C333-F7754FFAD19B}"/>
              </a:ext>
            </a:extLst>
          </p:cNvPr>
          <p:cNvSpPr/>
          <p:nvPr/>
        </p:nvSpPr>
        <p:spPr>
          <a:xfrm>
            <a:off x="567800" y="4838910"/>
            <a:ext cx="3313922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2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место в ПФО по заработной плате педагогических работников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9E4683-6C74-E7C9-E559-6A98BC1F6F52}"/>
              </a:ext>
            </a:extLst>
          </p:cNvPr>
          <p:cNvSpPr/>
          <p:nvPr/>
        </p:nvSpPr>
        <p:spPr>
          <a:xfrm>
            <a:off x="548408" y="2090386"/>
            <a:ext cx="2886813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19 292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высшая и первая</a:t>
            </a:r>
            <a:br>
              <a:rPr lang="ru-RU" sz="1400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категория (</a:t>
            </a:r>
            <a:r>
              <a:rPr lang="ru-RU" sz="1400" dirty="0">
                <a:solidFill>
                  <a:srgbClr val="6198E7"/>
                </a:solidFill>
                <a:latin typeface="PermianSansTypeface"/>
              </a:rPr>
              <a:t>52%</a:t>
            </a: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0A3E32-FDC1-021B-3910-3762ED4511B3}"/>
              </a:ext>
            </a:extLst>
          </p:cNvPr>
          <p:cNvSpPr/>
          <p:nvPr/>
        </p:nvSpPr>
        <p:spPr>
          <a:xfrm>
            <a:off x="548408" y="3120003"/>
            <a:ext cx="2886813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56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педагогов-методистов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BB48A4-7378-CDD0-AE63-70CB74446E07}"/>
              </a:ext>
            </a:extLst>
          </p:cNvPr>
          <p:cNvSpPr/>
          <p:nvPr/>
        </p:nvSpPr>
        <p:spPr>
          <a:xfrm>
            <a:off x="548408" y="3972727"/>
            <a:ext cx="288681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42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педагога-наставника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DA2FA8B-00D2-8564-8B45-C3AA6E9AE87B}"/>
              </a:ext>
            </a:extLst>
          </p:cNvPr>
          <p:cNvSpPr/>
          <p:nvPr/>
        </p:nvSpPr>
        <p:spPr>
          <a:xfrm>
            <a:off x="2552360" y="3965956"/>
            <a:ext cx="1852718" cy="51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2000" dirty="0">
                <a:solidFill>
                  <a:srgbClr val="6198E7"/>
                </a:solidFill>
                <a:latin typeface="PermianSansTypeface"/>
              </a:rPr>
              <a:t>+25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за последний год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4B724D-7BC5-FE57-6161-19480007C244}"/>
              </a:ext>
            </a:extLst>
          </p:cNvPr>
          <p:cNvSpPr/>
          <p:nvPr/>
        </p:nvSpPr>
        <p:spPr>
          <a:xfrm>
            <a:off x="2552358" y="2076844"/>
            <a:ext cx="2071969" cy="93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2000" dirty="0">
                <a:solidFill>
                  <a:srgbClr val="6198E7"/>
                </a:solidFill>
                <a:latin typeface="PermianSansTypeface"/>
              </a:rPr>
              <a:t>+4 186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за последний год</a:t>
            </a:r>
            <a:br>
              <a:rPr lang="ru-RU" sz="1400" dirty="0">
                <a:solidFill>
                  <a:schemeClr val="dk1"/>
                </a:solidFill>
                <a:latin typeface="PermianSansTypeface"/>
              </a:rPr>
            </a:br>
            <a:r>
              <a:rPr lang="ru-RU" sz="2000" dirty="0">
                <a:solidFill>
                  <a:srgbClr val="6198E7"/>
                </a:solidFill>
                <a:latin typeface="PermianSansTypeface"/>
              </a:rPr>
              <a:t>188 (+103)</a:t>
            </a:r>
            <a:br>
              <a:rPr lang="ru-RU" dirty="0">
                <a:solidFill>
                  <a:srgbClr val="0070C0"/>
                </a:solidFill>
                <a:latin typeface="PermianSansTypeface"/>
              </a:rPr>
            </a:br>
            <a:r>
              <a:rPr lang="ru-RU" sz="1400" dirty="0">
                <a:latin typeface="PermianSansTypeface"/>
              </a:rPr>
              <a:t>молодых педагогов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8F47D8-AA0B-5A77-A0AC-68ECD4D97ABB}"/>
              </a:ext>
            </a:extLst>
          </p:cNvPr>
          <p:cNvSpPr/>
          <p:nvPr/>
        </p:nvSpPr>
        <p:spPr>
          <a:xfrm>
            <a:off x="2552359" y="3134742"/>
            <a:ext cx="1852718" cy="51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2000" dirty="0">
                <a:solidFill>
                  <a:srgbClr val="6198E7"/>
                </a:solidFill>
                <a:latin typeface="PermianSansTypeface"/>
              </a:rPr>
              <a:t>+36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за последний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BF34050-EEBA-3243-C7B7-3C83744BE82B}"/>
              </a:ext>
            </a:extLst>
          </p:cNvPr>
          <p:cNvSpPr/>
          <p:nvPr/>
        </p:nvSpPr>
        <p:spPr>
          <a:xfrm>
            <a:off x="553391" y="1083266"/>
            <a:ext cx="2374652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37 375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педагогических работников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13C6B9-7FE9-A492-5932-8BF4E8F22CA0}"/>
              </a:ext>
            </a:extLst>
          </p:cNvPr>
          <p:cNvSpPr/>
          <p:nvPr/>
        </p:nvSpPr>
        <p:spPr>
          <a:xfrm>
            <a:off x="2552358" y="1101848"/>
            <a:ext cx="1872111" cy="685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709"/>
              </a:spcBef>
              <a:buClr>
                <a:srgbClr val="000000"/>
              </a:buClr>
              <a:buSzPct val="50000"/>
            </a:pPr>
            <a:r>
              <a:rPr lang="ru-RU" sz="2000" dirty="0">
                <a:solidFill>
                  <a:srgbClr val="6198E7"/>
                </a:solidFill>
                <a:latin typeface="PermianSansTypeface"/>
              </a:rPr>
              <a:t>4 791</a:t>
            </a:r>
            <a:br>
              <a:rPr lang="ru-RU" b="1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молодой</a:t>
            </a:r>
            <a:br>
              <a:rPr lang="ru-RU" sz="1400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педагог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C161FF1-1C8F-634B-44C2-6AC100E1E7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4" r="2028"/>
          <a:stretch/>
        </p:blipFill>
        <p:spPr>
          <a:xfrm>
            <a:off x="5082988" y="1127474"/>
            <a:ext cx="6589059" cy="4889766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A87C5BA2-1B87-CCA6-FCB0-6DA859F8CE58}"/>
              </a:ext>
            </a:extLst>
          </p:cNvPr>
          <p:cNvSpPr/>
          <p:nvPr/>
        </p:nvSpPr>
        <p:spPr bwMode="auto"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497" name="TextBox 99"/>
          <p:cNvSpPr/>
          <p:nvPr/>
        </p:nvSpPr>
        <p:spPr>
          <a:xfrm>
            <a:off x="550800" y="212400"/>
            <a:ext cx="111920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КАДРОВЫЙ РЕЗЕРВ ЛИДЕРОВ ОБРАЗОВАНИЯ</a:t>
            </a:r>
            <a:r>
              <a:rPr lang="en-US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ПЕРМСКОГО КРАЯ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99" name="AutoShape 3"/>
          <p:cNvSpPr/>
          <p:nvPr/>
        </p:nvSpPr>
        <p:spPr>
          <a:xfrm>
            <a:off x="155520" y="-144360"/>
            <a:ext cx="30276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dk1"/>
              </a:solidFill>
              <a:uFillTx/>
              <a:latin typeface="Calibri"/>
              <a:ea typeface="Arial"/>
            </a:endParaRPr>
          </a:p>
        </p:txBody>
      </p:sp>
      <p:sp>
        <p:nvSpPr>
          <p:cNvPr id="500" name="AutoShape 6"/>
          <p:cNvSpPr/>
          <p:nvPr/>
        </p:nvSpPr>
        <p:spPr>
          <a:xfrm>
            <a:off x="307800" y="7920"/>
            <a:ext cx="30276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dk1"/>
              </a:solidFill>
              <a:uFillTx/>
              <a:latin typeface="Calibri"/>
              <a:ea typeface="Arial"/>
            </a:endParaRPr>
          </a:p>
        </p:txBody>
      </p:sp>
      <p:sp>
        <p:nvSpPr>
          <p:cNvPr id="501" name="AutoShape 9"/>
          <p:cNvSpPr/>
          <p:nvPr/>
        </p:nvSpPr>
        <p:spPr>
          <a:xfrm>
            <a:off x="460440" y="160200"/>
            <a:ext cx="30276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dk1"/>
              </a:solidFill>
              <a:uFillTx/>
              <a:latin typeface="Calibri"/>
              <a:ea typeface="Arial"/>
            </a:endParaRPr>
          </a:p>
        </p:txBody>
      </p:sp>
      <p:sp>
        <p:nvSpPr>
          <p:cNvPr id="503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504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8CB32527-CCCF-4362-98C4-F0394F23A782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51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05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4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5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TextBox 100">
            <a:extLst>
              <a:ext uri="{FF2B5EF4-FFF2-40B4-BE49-F238E27FC236}">
                <a16:creationId xmlns:a16="http://schemas.microsoft.com/office/drawing/2014/main" id="{6A409ACC-0D37-B481-2371-1957DDBBFFE5}"/>
              </a:ext>
            </a:extLst>
          </p:cNvPr>
          <p:cNvSpPr/>
          <p:nvPr/>
        </p:nvSpPr>
        <p:spPr>
          <a:xfrm>
            <a:off x="558810" y="898920"/>
            <a:ext cx="11355284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1" u="none" strike="noStrike" dirty="0">
                <a:uFillTx/>
                <a:latin typeface="PermianSansTypeface"/>
                <a:ea typeface="Arial"/>
              </a:rPr>
              <a:t>Впервые:</a:t>
            </a:r>
            <a:r>
              <a:rPr lang="ru-RU" sz="1600" b="1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конкурс </a:t>
            </a:r>
            <a:r>
              <a:rPr lang="ru-RU" sz="1600" b="1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«Кадровый резерв лидеров образования» </a:t>
            </a:r>
            <a:endParaRPr lang="ru-RU" sz="1600" b="0" u="none" strike="noStrike" dirty="0">
              <a:solidFill>
                <a:srgbClr val="6198E7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1600" b="1" dirty="0">
                <a:solidFill>
                  <a:schemeClr val="dk1"/>
                </a:solidFill>
                <a:latin typeface="PermianSansTypeface"/>
                <a:ea typeface="Arial"/>
              </a:rPr>
              <a:t>Организаторы: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Институт развития образования, Пермский педагогический университет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108</a:t>
            </a:r>
            <a:r>
              <a:rPr lang="ru-RU" sz="1800" b="1" u="none" strike="noStrike" dirty="0">
                <a:solidFill>
                  <a:srgbClr val="0070C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участников из </a:t>
            </a: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43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муниципалитетов</a:t>
            </a:r>
            <a:r>
              <a:rPr lang="ru-RU" sz="1600" dirty="0">
                <a:solidFill>
                  <a:srgbClr val="000000"/>
                </a:solidFill>
                <a:latin typeface="Open Sans"/>
              </a:rPr>
              <a:t>. </a:t>
            </a:r>
            <a:r>
              <a:rPr lang="ru-RU" sz="16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Объявление </a:t>
            </a:r>
            <a:r>
              <a:rPr lang="ru-RU" sz="1600" b="0" u="none" strike="noStrike" dirty="0">
                <a:uFillTx/>
                <a:latin typeface="PermianSansTypeface"/>
                <a:ea typeface="Arial"/>
              </a:rPr>
              <a:t>победителей – в День учителя</a:t>
            </a:r>
            <a:endParaRPr lang="ru-RU" sz="1600" b="0" u="none" strike="noStrike" dirty="0">
              <a:uFillTx/>
              <a:latin typeface="Open Sans"/>
            </a:endParaRPr>
          </a:p>
        </p:txBody>
      </p:sp>
      <p:pic>
        <p:nvPicPr>
          <p:cNvPr id="4" name="Рисунок 77">
            <a:extLst>
              <a:ext uri="{FF2B5EF4-FFF2-40B4-BE49-F238E27FC236}">
                <a16:creationId xmlns:a16="http://schemas.microsoft.com/office/drawing/2014/main" id="{9FFDCE88-B981-3127-4EEE-3167A7FC6F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6" t="11462" r="1332" b="2618"/>
          <a:stretch/>
        </p:blipFill>
        <p:spPr>
          <a:xfrm>
            <a:off x="663388" y="2223925"/>
            <a:ext cx="11250706" cy="3920863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084857" y="4438764"/>
            <a:ext cx="5559833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ДОШКОЛЬНОЕ ОБРАЗОВАНИЕ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6017111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17">
            <a:extLst>
              <a:ext uri="{FF2B5EF4-FFF2-40B4-BE49-F238E27FC236}">
                <a16:creationId xmlns:a16="http://schemas.microsoft.com/office/drawing/2014/main" id="{5E04CFAF-0ACC-0C44-0FBA-2ACA1AF29A68}"/>
              </a:ext>
            </a:extLst>
          </p:cNvPr>
          <p:cNvSpPr/>
          <p:nvPr/>
        </p:nvSpPr>
        <p:spPr bwMode="auto"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514" name="Текст 49"/>
          <p:cNvSpPr/>
          <p:nvPr/>
        </p:nvSpPr>
        <p:spPr>
          <a:xfrm>
            <a:off x="550800" y="212400"/>
            <a:ext cx="11095920" cy="41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400" b="1" u="none" strike="noStrike" dirty="0">
                <a:solidFill>
                  <a:srgbClr val="FFFFFF"/>
                </a:solidFill>
                <a:uFillTx/>
                <a:latin typeface="PermianSansTypeface"/>
                <a:ea typeface="Arial"/>
              </a:rPr>
              <a:t>ГОД ДОШКОЛЬНОГО ОБРАЗОВАНИЯ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515" name="Picture 7" descr="C:\Users\nsiskakova\Desktop\group-1597878417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811080" y="196920"/>
            <a:ext cx="2074680" cy="410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0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521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61822A41-C760-44E4-A4A4-718BD15DB4AF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53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22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8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0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Прямоугольник 8">
            <a:extLst>
              <a:ext uri="{FF2B5EF4-FFF2-40B4-BE49-F238E27FC236}">
                <a16:creationId xmlns:a16="http://schemas.microsoft.com/office/drawing/2014/main" id="{4B22D3B4-0A8E-D848-9048-72F59AF70A14}"/>
              </a:ext>
            </a:extLst>
          </p:cNvPr>
          <p:cNvSpPr/>
          <p:nvPr/>
        </p:nvSpPr>
        <p:spPr>
          <a:xfrm>
            <a:off x="1748117" y="5441091"/>
            <a:ext cx="10131846" cy="644877"/>
          </a:xfrm>
          <a:prstGeom prst="rect">
            <a:avLst/>
          </a:prstGeom>
          <a:noFill/>
          <a:ln w="3175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buClr>
                <a:srgbClr val="000000"/>
              </a:buClr>
              <a:tabLst>
                <a:tab pos="0" algn="l"/>
              </a:tabLst>
              <a:defRPr/>
            </a:pPr>
            <a:r>
              <a:rPr lang="ru-RU" dirty="0">
                <a:solidFill>
                  <a:schemeClr val="dk1"/>
                </a:solidFill>
                <a:latin typeface="PermianSansTypeface"/>
              </a:rPr>
              <a:t>Открывать ясельные и «дежурные» группы в детских садах, ГПД в школах</a:t>
            </a:r>
            <a:br>
              <a:rPr lang="ru-RU" dirty="0">
                <a:solidFill>
                  <a:schemeClr val="dk1"/>
                </a:solidFill>
                <a:latin typeface="PermianSansTypeface"/>
              </a:rPr>
            </a:br>
            <a:r>
              <a:rPr lang="ru-RU" dirty="0">
                <a:solidFill>
                  <a:schemeClr val="dk1"/>
                </a:solidFill>
                <a:latin typeface="PermianSansTypeface"/>
              </a:rPr>
              <a:t>для поддержки семей с детьми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A580BA-BD39-1354-43FD-AF7D3E11800E}"/>
              </a:ext>
            </a:extLst>
          </p:cNvPr>
          <p:cNvSpPr/>
          <p:nvPr/>
        </p:nvSpPr>
        <p:spPr>
          <a:xfrm>
            <a:off x="658378" y="5441092"/>
            <a:ext cx="1089739" cy="644876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ru-RU" sz="1600" b="1" u="none" strike="noStrike" dirty="0">
                <a:solidFill>
                  <a:schemeClr val="lt1"/>
                </a:solidFill>
                <a:uFillTx/>
                <a:latin typeface="PermianSansTypeface" panose="02000000000000000000" pitchFamily="50" charset="0"/>
                <a:ea typeface="Arial"/>
              </a:rPr>
              <a:t>ЗАДАЧИ</a:t>
            </a:r>
            <a:endParaRPr lang="ru-RU" sz="1600" b="0" u="none" strike="noStrike" dirty="0">
              <a:solidFill>
                <a:srgbClr val="FFFFFF"/>
              </a:solidFill>
              <a:uFillTx/>
              <a:latin typeface="PermianSansTypeface" panose="02000000000000000000" pitchFamily="50" charset="0"/>
            </a:endParaRPr>
          </a:p>
        </p:txBody>
      </p:sp>
      <p:sp>
        <p:nvSpPr>
          <p:cNvPr id="9" name="Прямоугольник: скругленные углы 6">
            <a:extLst>
              <a:ext uri="{FF2B5EF4-FFF2-40B4-BE49-F238E27FC236}">
                <a16:creationId xmlns:a16="http://schemas.microsoft.com/office/drawing/2014/main" id="{D277F036-D707-2D5C-5890-1C4EEC84F9C0}"/>
              </a:ext>
            </a:extLst>
          </p:cNvPr>
          <p:cNvSpPr/>
          <p:nvPr/>
        </p:nvSpPr>
        <p:spPr bwMode="auto">
          <a:xfrm>
            <a:off x="8011555" y="2348280"/>
            <a:ext cx="4091400" cy="1295640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defRPr/>
            </a:pPr>
            <a:endParaRPr lang="ru-RU" sz="1800" b="0" u="none" strike="noStrike">
              <a:solidFill>
                <a:srgbClr val="FFFFFF"/>
              </a:solidFill>
              <a:latin typeface="PermianSansTypeface"/>
              <a:ea typeface="Arial"/>
            </a:endParaRP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F368C603-7CE3-8883-8ACF-4F2F69C4DAF3}"/>
              </a:ext>
            </a:extLst>
          </p:cNvPr>
          <p:cNvSpPr/>
          <p:nvPr/>
        </p:nvSpPr>
        <p:spPr bwMode="auto">
          <a:xfrm>
            <a:off x="8011555" y="1265758"/>
            <a:ext cx="4091400" cy="1005840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defRPr/>
            </a:pPr>
            <a:endParaRPr lang="ru-RU" sz="1800" b="0" u="none" strike="noStrike">
              <a:solidFill>
                <a:srgbClr val="FFFFFF"/>
              </a:solidFill>
              <a:latin typeface="PermianSansTypeface"/>
              <a:ea typeface="Arial"/>
            </a:endParaRPr>
          </a:p>
        </p:txBody>
      </p:sp>
      <p:sp>
        <p:nvSpPr>
          <p:cNvPr id="11" name="Прямоугольник 58">
            <a:extLst>
              <a:ext uri="{FF2B5EF4-FFF2-40B4-BE49-F238E27FC236}">
                <a16:creationId xmlns:a16="http://schemas.microsoft.com/office/drawing/2014/main" id="{1C3F10CC-B68E-8767-7105-24250AA77E2D}"/>
              </a:ext>
            </a:extLst>
          </p:cNvPr>
          <p:cNvSpPr/>
          <p:nvPr/>
        </p:nvSpPr>
        <p:spPr bwMode="auto">
          <a:xfrm>
            <a:off x="558835" y="2897833"/>
            <a:ext cx="5283223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buClr>
                <a:srgbClr val="000000"/>
              </a:buClr>
              <a:defRPr/>
            </a:pPr>
            <a:r>
              <a:rPr lang="ru-RU" sz="4000" b="0" u="none" strike="noStrike" dirty="0">
                <a:solidFill>
                  <a:srgbClr val="6198E7"/>
                </a:solidFill>
                <a:latin typeface="PermianSansTypeface"/>
                <a:ea typeface="Arial"/>
              </a:rPr>
              <a:t>100%</a:t>
            </a:r>
            <a:br>
              <a:rPr lang="ru-RU" sz="4000" b="0" u="none" strike="noStrike" dirty="0">
                <a:solidFill>
                  <a:srgbClr val="0070C0"/>
                </a:solidFill>
                <a:latin typeface="PermianSansTypeface"/>
                <a:ea typeface="Arial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  <a:ea typeface="Arial"/>
              </a:rPr>
              <a:t>муниципалитетов - </a:t>
            </a:r>
            <a:r>
              <a:rPr lang="ru-RU" sz="1400" b="0" u="none" strike="noStrike" dirty="0">
                <a:solidFill>
                  <a:schemeClr val="dk1"/>
                </a:solidFill>
                <a:latin typeface="PermianSansTypeface"/>
                <a:ea typeface="Arial"/>
              </a:rPr>
              <a:t>открыты ясельные группы</a:t>
            </a:r>
            <a:endParaRPr sz="1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2" name="Рисунок 17">
            <a:extLst>
              <a:ext uri="{FF2B5EF4-FFF2-40B4-BE49-F238E27FC236}">
                <a16:creationId xmlns:a16="http://schemas.microsoft.com/office/drawing/2014/main" id="{B68BC662-F83D-E209-0F3B-A46B3D535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317291" y="1117079"/>
            <a:ext cx="5562672" cy="368634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62AB36C-037D-1113-0490-1DF0834AA1E7}"/>
              </a:ext>
            </a:extLst>
          </p:cNvPr>
          <p:cNvSpPr/>
          <p:nvPr/>
        </p:nvSpPr>
        <p:spPr>
          <a:xfrm>
            <a:off x="547376" y="4844112"/>
            <a:ext cx="113325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b="1" dirty="0">
                <a:solidFill>
                  <a:srgbClr val="6198E7"/>
                </a:solidFill>
                <a:latin typeface="PermianSansTypeface"/>
                <a:cs typeface="PermianSansTypeface"/>
              </a:rPr>
              <a:t>К 1 сентября 2026 г. </a:t>
            </a:r>
            <a:r>
              <a:rPr lang="ru-RU" b="1" dirty="0">
                <a:latin typeface="PermianSansTypeface"/>
                <a:cs typeface="PermianSansTypeface"/>
              </a:rPr>
              <a:t>-</a:t>
            </a:r>
            <a:r>
              <a:rPr lang="ru-RU" b="1" dirty="0">
                <a:solidFill>
                  <a:srgbClr val="0070C0"/>
                </a:solidFill>
                <a:latin typeface="PermianSansTypeface"/>
                <a:cs typeface="PermianSansTypeface"/>
              </a:rPr>
              <a:t> </a:t>
            </a:r>
            <a:r>
              <a:rPr lang="ru-RU" dirty="0">
                <a:solidFill>
                  <a:schemeClr val="dk1"/>
                </a:solidFill>
                <a:latin typeface="PermianSansTypeface"/>
                <a:cs typeface="PermianSansTypeface"/>
              </a:rPr>
              <a:t>новые методические рекомендации </a:t>
            </a:r>
            <a:r>
              <a:rPr lang="ru-RU" dirty="0" err="1">
                <a:solidFill>
                  <a:schemeClr val="dk1"/>
                </a:solidFill>
                <a:latin typeface="PermianSansTypeface"/>
                <a:cs typeface="PermianSansTypeface"/>
              </a:rPr>
              <a:t>Минпросвещения</a:t>
            </a:r>
            <a:r>
              <a:rPr lang="ru-RU" dirty="0">
                <a:solidFill>
                  <a:schemeClr val="dk1"/>
                </a:solidFill>
                <a:latin typeface="PermianSansTypeface"/>
                <a:cs typeface="PermianSansTypeface"/>
              </a:rPr>
              <a:t> России о создании ГПД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08B2105-FCB8-8228-C406-814943757E9A}"/>
              </a:ext>
            </a:extLst>
          </p:cNvPr>
          <p:cNvSpPr/>
          <p:nvPr/>
        </p:nvSpPr>
        <p:spPr>
          <a:xfrm>
            <a:off x="558835" y="859334"/>
            <a:ext cx="3645550" cy="7601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100%</a:t>
            </a:r>
            <a:br>
              <a:rPr lang="en-US" sz="4000" dirty="0">
                <a:solidFill>
                  <a:srgbClr val="0070C0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доступность</a:t>
            </a:r>
            <a:r>
              <a:rPr lang="ru-RU" sz="1400" b="1" dirty="0">
                <a:solidFill>
                  <a:srgbClr val="0070C0"/>
                </a:solidFill>
                <a:latin typeface="PermianSansTypeface"/>
              </a:rPr>
              <a:t> </a:t>
            </a: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для детей от 2 мес. до 8 лет</a:t>
            </a:r>
            <a:endParaRPr lang="ru-RU" sz="14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B1F9414-77A7-3D05-D585-803BA56B262E}"/>
              </a:ext>
            </a:extLst>
          </p:cNvPr>
          <p:cNvSpPr/>
          <p:nvPr/>
        </p:nvSpPr>
        <p:spPr>
          <a:xfrm>
            <a:off x="558835" y="1761562"/>
            <a:ext cx="5599800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dirty="0">
                <a:solidFill>
                  <a:srgbClr val="6198E7"/>
                </a:solidFill>
                <a:latin typeface="PermianSansTypeface"/>
              </a:rPr>
              <a:t>100%</a:t>
            </a:r>
            <a:br>
              <a:rPr lang="en-US" b="1" dirty="0">
                <a:solidFill>
                  <a:srgbClr val="0070C0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готовность к реализации федеральных проектов</a:t>
            </a:r>
            <a:br>
              <a:rPr lang="ru-RU" sz="1400" dirty="0">
                <a:solidFill>
                  <a:schemeClr val="dk1"/>
                </a:solidFill>
                <a:latin typeface="PermianSansTypeface"/>
              </a:rPr>
            </a:b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«Добрые игры» и «Орлята-дошколята»</a:t>
            </a:r>
            <a:endParaRPr lang="ru-RU" sz="1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03F1BCA-E0BB-556B-39DA-FD0DAA99E3B7}"/>
              </a:ext>
            </a:extLst>
          </p:cNvPr>
          <p:cNvSpPr/>
          <p:nvPr/>
        </p:nvSpPr>
        <p:spPr>
          <a:xfrm>
            <a:off x="558835" y="3831771"/>
            <a:ext cx="5631499" cy="821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ru-RU" sz="3600" dirty="0">
                <a:solidFill>
                  <a:srgbClr val="6198E7"/>
                </a:solidFill>
                <a:latin typeface="PermianSansTypeface"/>
              </a:rPr>
              <a:t>100%</a:t>
            </a:r>
          </a:p>
          <a:p>
            <a:pPr>
              <a:lnSpc>
                <a:spcPct val="80000"/>
              </a:lnSpc>
              <a:buClr>
                <a:srgbClr val="000000"/>
              </a:buClr>
              <a:defRPr/>
            </a:pPr>
            <a:r>
              <a:rPr lang="ru-RU" sz="1400" dirty="0">
                <a:solidFill>
                  <a:schemeClr val="dk1"/>
                </a:solidFill>
                <a:latin typeface="PermianSansTypeface"/>
              </a:rPr>
              <a:t>детских садов реализуют программы просвещения родителей </a:t>
            </a:r>
            <a:endParaRPr lang="ru-RU" sz="1400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8" name="Прямоугольник 75"/>
          <p:cNvSpPr/>
          <p:nvPr/>
        </p:nvSpPr>
        <p:spPr bwMode="auto">
          <a:xfrm>
            <a:off x="-5760" y="-18720"/>
            <a:ext cx="12196440" cy="81468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>
              <a:solidFill>
                <a:prstClr val="white"/>
              </a:solidFill>
              <a:ea typeface="Arial"/>
            </a:endParaRPr>
          </a:p>
        </p:txBody>
      </p:sp>
      <p:sp>
        <p:nvSpPr>
          <p:cNvPr id="289" name="TextBox 87"/>
          <p:cNvSpPr/>
          <p:nvPr/>
        </p:nvSpPr>
        <p:spPr bwMode="auto">
          <a:xfrm>
            <a:off x="550800" y="211680"/>
            <a:ext cx="1163916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defRPr/>
            </a:pPr>
            <a:r>
              <a:rPr lang="ru-RU" sz="2400" b="1" spc="-150" dirty="0">
                <a:solidFill>
                  <a:prstClr val="white"/>
                </a:solidFill>
                <a:latin typeface="PermianSansTypeface"/>
                <a:ea typeface="Arial"/>
              </a:rPr>
              <a:t>ПРОСВЕТИТЕЛЬСКАЯ ДЕЯТЕЛЬНОСТЬ И ПРОЕКТЫ В ДОШКОЛЬНОМ ОБРАЗОВАНИИ</a:t>
            </a:r>
            <a:endParaRPr lang="ru-RU" sz="2400" spc="-15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90" name="Прямоугольник 77"/>
          <p:cNvSpPr/>
          <p:nvPr/>
        </p:nvSpPr>
        <p:spPr bwMode="auto">
          <a:xfrm>
            <a:off x="593280" y="1010603"/>
            <a:ext cx="5195816" cy="514457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prstClr val="black"/>
                </a:solidFill>
                <a:latin typeface="PermianSansTypeface"/>
              </a:rPr>
              <a:t>Просвещение родителей</a:t>
            </a:r>
            <a:endParaRPr lang="ru-RU" sz="1600" dirty="0">
              <a:solidFill>
                <a:srgbClr val="000000"/>
              </a:solidFill>
              <a:latin typeface="PermianSansTypeface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tabLst>
                <a:tab pos="0" algn="l"/>
              </a:tabLst>
              <a:defRPr/>
            </a:pPr>
            <a:r>
              <a:rPr lang="ru-RU" sz="1600" dirty="0">
                <a:solidFill>
                  <a:srgbClr val="6198E7"/>
                </a:solidFill>
                <a:latin typeface="PermianSansTypeface"/>
                <a:ea typeface="PermianSansTypeface"/>
              </a:rPr>
              <a:t>100% </a:t>
            </a:r>
            <a:r>
              <a:rPr lang="ru-RU" sz="1600" dirty="0">
                <a:solidFill>
                  <a:prstClr val="black"/>
                </a:solidFill>
                <a:latin typeface="PermianSansTypeface"/>
                <a:ea typeface="PermianSansTypeface"/>
              </a:rPr>
              <a:t>детских садов реализуют программу</a:t>
            </a:r>
          </a:p>
          <a:p>
            <a:pPr>
              <a:spcBef>
                <a:spcPts val="1200"/>
              </a:spcBef>
              <a:defRPr/>
            </a:pPr>
            <a:r>
              <a:rPr lang="ru-RU" sz="1600" b="1" dirty="0">
                <a:solidFill>
                  <a:prstClr val="black"/>
                </a:solidFill>
                <a:latin typeface="PermianSansTypeface"/>
              </a:rPr>
              <a:t>Просветительская деятельность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tabLst>
                <a:tab pos="0" algn="l"/>
              </a:tabLst>
              <a:defRPr/>
            </a:pPr>
            <a:r>
              <a:rPr lang="en-US" sz="1600" dirty="0">
                <a:solidFill>
                  <a:srgbClr val="6198E7"/>
                </a:solidFill>
                <a:latin typeface="PermianSansTypeface"/>
                <a:ea typeface="PermianSansTypeface"/>
              </a:rPr>
              <a:t>&gt;</a:t>
            </a:r>
            <a:r>
              <a:rPr lang="ru-RU" sz="1600" dirty="0">
                <a:solidFill>
                  <a:srgbClr val="6198E7"/>
                </a:solidFill>
                <a:latin typeface="PermianSansTypeface"/>
                <a:ea typeface="PermianSansTypeface"/>
              </a:rPr>
              <a:t>27%</a:t>
            </a:r>
            <a:r>
              <a:rPr lang="ru-RU" sz="1600" b="1" dirty="0">
                <a:solidFill>
                  <a:srgbClr val="6198E7"/>
                </a:solidFill>
                <a:latin typeface="PermianSansTypeface"/>
                <a:ea typeface="PermianSansTypeface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ermianSansTypeface"/>
                <a:ea typeface="PermianSansTypeface"/>
              </a:rPr>
              <a:t>родителей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600"/>
              </a:spcBef>
              <a:tabLst>
                <a:tab pos="0" algn="l"/>
              </a:tabLst>
              <a:defRPr/>
            </a:pPr>
            <a:r>
              <a:rPr lang="ru-RU" sz="1600" dirty="0">
                <a:solidFill>
                  <a:srgbClr val="6198E7"/>
                </a:solidFill>
                <a:latin typeface="PermianSansTypeface"/>
                <a:ea typeface="PermianSansTypeface"/>
              </a:rPr>
              <a:t>125</a:t>
            </a:r>
            <a:r>
              <a:rPr lang="ru-RU" sz="1600" dirty="0">
                <a:solidFill>
                  <a:srgbClr val="0070C0"/>
                </a:solidFill>
                <a:latin typeface="PermianSansTypeface"/>
                <a:ea typeface="PermianSansTypeface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ermianSansTypeface"/>
                <a:ea typeface="PermianSansTypeface"/>
              </a:rPr>
              <a:t>партнеров-предприятий</a:t>
            </a:r>
            <a:endParaRPr lang="ru-RU" sz="1600" b="1" dirty="0">
              <a:solidFill>
                <a:srgbClr val="0070C0"/>
              </a:solidFill>
              <a:latin typeface="PermianSansTypeface"/>
              <a:ea typeface="PermianSansTypeface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tabLst>
                <a:tab pos="0" algn="l"/>
              </a:tabLst>
              <a:defRPr/>
            </a:pPr>
            <a:r>
              <a:rPr lang="ru-RU" sz="1600" dirty="0">
                <a:solidFill>
                  <a:srgbClr val="6198E7"/>
                </a:solidFill>
                <a:latin typeface="PermianSansTypeface"/>
                <a:ea typeface="PermianSansTypeface"/>
              </a:rPr>
              <a:t>1</a:t>
            </a:r>
            <a:r>
              <a:rPr lang="en-US" sz="1600" dirty="0">
                <a:solidFill>
                  <a:srgbClr val="6198E7"/>
                </a:solidFill>
                <a:latin typeface="PermianSansTypeface"/>
                <a:ea typeface="PermianSansTypeface"/>
              </a:rPr>
              <a:t> </a:t>
            </a:r>
            <a:r>
              <a:rPr lang="ru-RU" sz="1600" dirty="0">
                <a:solidFill>
                  <a:srgbClr val="6198E7"/>
                </a:solidFill>
                <a:latin typeface="PermianSansTypeface"/>
                <a:ea typeface="PermianSansTypeface"/>
              </a:rPr>
              <a:t>700 </a:t>
            </a:r>
            <a:r>
              <a:rPr lang="ru-RU" sz="1600" dirty="0">
                <a:solidFill>
                  <a:prstClr val="black"/>
                </a:solidFill>
                <a:latin typeface="PermianSansTypeface"/>
                <a:ea typeface="PermianSansTypeface"/>
              </a:rPr>
              <a:t>детей вовлечены в мероприятия</a:t>
            </a:r>
            <a:br>
              <a:rPr lang="ru-RU" sz="1600" dirty="0">
                <a:solidFill>
                  <a:prstClr val="black"/>
                </a:solidFill>
                <a:latin typeface="PermianSansTypeface"/>
                <a:ea typeface="PermianSansTypeface"/>
              </a:rPr>
            </a:br>
            <a:r>
              <a:rPr lang="ru-RU" sz="1600" dirty="0">
                <a:solidFill>
                  <a:prstClr val="black"/>
                </a:solidFill>
                <a:latin typeface="PermianSansTypeface"/>
                <a:ea typeface="PermianSansTypeface"/>
              </a:rPr>
              <a:t>технической и робототехнической направленности</a:t>
            </a:r>
            <a:endParaRPr lang="ru-RU" sz="1600" dirty="0"/>
          </a:p>
          <a:p>
            <a:pPr>
              <a:lnSpc>
                <a:spcPct val="80000"/>
              </a:lnSpc>
              <a:spcBef>
                <a:spcPts val="600"/>
              </a:spcBef>
              <a:tabLst>
                <a:tab pos="0" algn="l"/>
              </a:tabLst>
              <a:defRPr/>
            </a:pPr>
            <a:r>
              <a:rPr lang="ru-RU" sz="1600" dirty="0">
                <a:solidFill>
                  <a:srgbClr val="6198E7"/>
                </a:solidFill>
                <a:latin typeface="PermianSansTypeface"/>
              </a:rPr>
              <a:t>26</a:t>
            </a:r>
            <a:r>
              <a:rPr lang="ru-RU" sz="1600" b="1" dirty="0">
                <a:solidFill>
                  <a:srgbClr val="0070C0"/>
                </a:solidFill>
                <a:latin typeface="PermianSansTypeface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ermianSansTypeface"/>
              </a:rPr>
              <a:t>заявок на конкурс родительских инициатив </a:t>
            </a:r>
          </a:p>
          <a:p>
            <a:pPr>
              <a:spcBef>
                <a:spcPts val="1200"/>
              </a:spcBef>
              <a:defRPr/>
            </a:pPr>
            <a:r>
              <a:rPr lang="ru-RU" sz="1600" b="1" dirty="0">
                <a:solidFill>
                  <a:prstClr val="black"/>
                </a:solidFill>
                <a:latin typeface="PermianSansTypeface"/>
              </a:rPr>
              <a:t>Муниципальные проекты, ставшие краевыми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defRPr/>
            </a:pPr>
            <a:r>
              <a:rPr lang="ru-RU" sz="1600" dirty="0">
                <a:solidFill>
                  <a:srgbClr val="6198E7"/>
                </a:solidFill>
                <a:latin typeface="PermianSansTypeface"/>
                <a:ea typeface="PermianSansTypeface"/>
              </a:rPr>
              <a:t>&gt; 3 500 </a:t>
            </a:r>
            <a:r>
              <a:rPr lang="ru-RU" sz="1600" dirty="0">
                <a:solidFill>
                  <a:prstClr val="black"/>
                </a:solidFill>
                <a:latin typeface="PermianSansTypeface"/>
                <a:ea typeface="PermianSansTypeface"/>
              </a:rPr>
              <a:t>педагогов участников проектов</a:t>
            </a:r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i="1" dirty="0">
                <a:solidFill>
                  <a:srgbClr val="000000"/>
                </a:solidFill>
                <a:latin typeface="PermianSansTypeface"/>
              </a:rPr>
              <a:t>«Юный мастер» (Чайковский МО)</a:t>
            </a:r>
            <a:endParaRPr lang="ru-RU" sz="1600" i="1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i="1" dirty="0">
                <a:solidFill>
                  <a:srgbClr val="000000"/>
                </a:solidFill>
                <a:latin typeface="PermianSansTypeface"/>
              </a:rPr>
              <a:t>«У горизонта нет границ» (Пермский МО)</a:t>
            </a:r>
            <a:endParaRPr lang="ru-RU" sz="1600" i="1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i="1" dirty="0">
                <a:solidFill>
                  <a:srgbClr val="000000"/>
                </a:solidFill>
                <a:latin typeface="PermianSansTypeface"/>
              </a:rPr>
              <a:t>«Карусель раннего детства» (Соликамский МО)</a:t>
            </a:r>
            <a:endParaRPr lang="ru-RU" sz="1600" i="1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i="1" dirty="0">
                <a:solidFill>
                  <a:srgbClr val="000000"/>
                </a:solidFill>
                <a:latin typeface="PermianSansTypeface"/>
              </a:rPr>
              <a:t>«</a:t>
            </a:r>
            <a:r>
              <a:rPr lang="ru-RU" sz="1600" i="1" dirty="0" err="1">
                <a:solidFill>
                  <a:srgbClr val="000000"/>
                </a:solidFill>
                <a:latin typeface="PermianSansTypeface"/>
              </a:rPr>
              <a:t>Робочадо</a:t>
            </a:r>
            <a:r>
              <a:rPr lang="ru-RU" sz="1600" i="1" dirty="0">
                <a:solidFill>
                  <a:srgbClr val="000000"/>
                </a:solidFill>
                <a:latin typeface="PermianSansTypeface"/>
              </a:rPr>
              <a:t>», «Лидеры дошкольного образования» (Пермь)</a:t>
            </a:r>
            <a:endParaRPr lang="ru-RU" sz="1600" i="1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i="1" dirty="0">
                <a:solidFill>
                  <a:srgbClr val="000000"/>
                </a:solidFill>
                <a:latin typeface="PermianSansTypeface"/>
              </a:rPr>
              <a:t>«Образовательный горизонт» (Чердынский МО)</a:t>
            </a:r>
            <a:endParaRPr lang="ru-RU" sz="1600" i="1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i="1" dirty="0">
                <a:solidFill>
                  <a:srgbClr val="000000"/>
                </a:solidFill>
                <a:latin typeface="PermianSansTypeface"/>
              </a:rPr>
              <a:t>«Ярмарка инноваций» (Губахинский МО)</a:t>
            </a:r>
            <a:endParaRPr lang="ru-RU" sz="1600" i="1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i="1" dirty="0">
                <a:solidFill>
                  <a:srgbClr val="000000"/>
                </a:solidFill>
                <a:latin typeface="PermianSansTypeface"/>
              </a:rPr>
              <a:t>«Физкультура, здоровье» (Краснокамский МО)</a:t>
            </a:r>
            <a:endParaRPr lang="ru-RU" sz="1600" i="1" dirty="0"/>
          </a:p>
        </p:txBody>
      </p:sp>
      <p:pic>
        <p:nvPicPr>
          <p:cNvPr id="1026" name="Picture 2" descr="C:\Users\nsiskakova\Desktop\Downloads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935055" y="1026360"/>
            <a:ext cx="5835505" cy="3882070"/>
          </a:xfrm>
          <a:prstGeom prst="rect">
            <a:avLst/>
          </a:prstGeom>
          <a:noFill/>
        </p:spPr>
      </p:pic>
      <p:sp>
        <p:nvSpPr>
          <p:cNvPr id="14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5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95CF7221-037F-4B26-B4FB-6EAF2BE1E823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54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6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7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8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8673180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003016" y="4279581"/>
            <a:ext cx="2663206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ВОСПИТАНИЕ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8303347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Прямоугольник 17"/>
          <p:cNvSpPr/>
          <p:nvPr/>
        </p:nvSpPr>
        <p:spPr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526" name="TextBox 11"/>
          <p:cNvSpPr/>
          <p:nvPr/>
        </p:nvSpPr>
        <p:spPr>
          <a:xfrm>
            <a:off x="550800" y="151200"/>
            <a:ext cx="11684265" cy="6187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ts val="2000"/>
              </a:lnSpc>
            </a:pPr>
            <a:r>
              <a:rPr lang="ru-RU" sz="2400" b="1" u="none" strike="noStrike" dirty="0">
                <a:solidFill>
                  <a:srgbClr val="FFFFFF"/>
                </a:solidFill>
                <a:uFillTx/>
                <a:latin typeface="PermianSansTypeface"/>
                <a:ea typeface="Arial"/>
              </a:rPr>
              <a:t>ВОСПИТЫВАЕМ ГРАЖДАНИНА РОССИИ:</a:t>
            </a:r>
            <a:br>
              <a:rPr lang="ru-RU" sz="2400" b="1" u="none" strike="noStrike" dirty="0">
                <a:solidFill>
                  <a:srgbClr val="FFFFFF"/>
                </a:solidFill>
                <a:uFillTx/>
                <a:latin typeface="PermianSansTypeface"/>
                <a:ea typeface="Arial"/>
              </a:rPr>
            </a:br>
            <a:r>
              <a:rPr lang="ru-RU" sz="2400" b="1" u="none" strike="noStrike" dirty="0">
                <a:solidFill>
                  <a:srgbClr val="FFFFFF"/>
                </a:solidFill>
                <a:uFillTx/>
                <a:latin typeface="PermianSansTypeface"/>
                <a:ea typeface="Arial"/>
              </a:rPr>
              <a:t>ОТ УРОКОВ – К СОЦИАЛЬНОЙ АКТИВНОСТИ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37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538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C6BD6F1A-4C95-4B0F-9BC2-E164A72BEFA5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56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39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3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5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Блок-схема: альтернативный процесс 2027516970">
            <a:extLst>
              <a:ext uri="{FF2B5EF4-FFF2-40B4-BE49-F238E27FC236}">
                <a16:creationId xmlns:a16="http://schemas.microsoft.com/office/drawing/2014/main" id="{4EEFE043-CCF3-CE77-F31D-7C46C1E870F1}"/>
              </a:ext>
            </a:extLst>
          </p:cNvPr>
          <p:cNvSpPr/>
          <p:nvPr/>
        </p:nvSpPr>
        <p:spPr>
          <a:xfrm>
            <a:off x="496080" y="3478851"/>
            <a:ext cx="2608100" cy="802479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900" b="1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Краевой родительский совет</a:t>
            </a:r>
            <a:endParaRPr lang="ru-RU" sz="1900" b="1" strike="noStrike" dirty="0">
              <a:solidFill>
                <a:srgbClr val="6198E7"/>
              </a:solidFill>
              <a:uFillTx/>
              <a:latin typeface="Open Sans"/>
            </a:endParaRPr>
          </a:p>
        </p:txBody>
      </p:sp>
      <p:sp>
        <p:nvSpPr>
          <p:cNvPr id="5" name="Прямоугольник 25">
            <a:extLst>
              <a:ext uri="{FF2B5EF4-FFF2-40B4-BE49-F238E27FC236}">
                <a16:creationId xmlns:a16="http://schemas.microsoft.com/office/drawing/2014/main" id="{5115C700-C169-9CEB-BCF8-0F52E3FCE4B3}"/>
              </a:ext>
            </a:extLst>
          </p:cNvPr>
          <p:cNvSpPr/>
          <p:nvPr/>
        </p:nvSpPr>
        <p:spPr>
          <a:xfrm>
            <a:off x="3086784" y="3528647"/>
            <a:ext cx="2574901" cy="614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spc="51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43</a:t>
            </a:r>
            <a:r>
              <a:rPr lang="ru-RU" sz="1600" b="0" u="none" strike="noStrike" spc="51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400" b="0" u="none" strike="noStrike" spc="51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муниципальных родительских совета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Прямоугольник 26">
            <a:extLst>
              <a:ext uri="{FF2B5EF4-FFF2-40B4-BE49-F238E27FC236}">
                <a16:creationId xmlns:a16="http://schemas.microsoft.com/office/drawing/2014/main" id="{536320B9-8C5B-6622-7A87-4AAC262EB893}"/>
              </a:ext>
            </a:extLst>
          </p:cNvPr>
          <p:cNvSpPr/>
          <p:nvPr/>
        </p:nvSpPr>
        <p:spPr>
          <a:xfrm>
            <a:off x="557270" y="1084429"/>
            <a:ext cx="2528384" cy="7577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4000" u="none" strike="noStrike" spc="51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492</a:t>
            </a:r>
            <a:br>
              <a:rPr lang="ru-RU" sz="4000" dirty="0">
                <a:solidFill>
                  <a:srgbClr val="1C2D38"/>
                </a:solidFill>
                <a:latin typeface="PermianSansTypeface"/>
                <a:ea typeface="Arial"/>
              </a:rPr>
            </a:br>
            <a:r>
              <a:rPr lang="ru-RU" sz="1400" b="0" u="none" strike="noStrike" dirty="0">
                <a:solidFill>
                  <a:schemeClr val="dk1"/>
                </a:solidFill>
                <a:uFillTx/>
                <a:latin typeface="PermianSansTypeface"/>
                <a:ea typeface="PermianSansTypeface"/>
              </a:rPr>
              <a:t>советника по воспитанию</a:t>
            </a:r>
          </a:p>
        </p:txBody>
      </p:sp>
      <p:sp>
        <p:nvSpPr>
          <p:cNvPr id="7" name="Прямоугольник 27">
            <a:extLst>
              <a:ext uri="{FF2B5EF4-FFF2-40B4-BE49-F238E27FC236}">
                <a16:creationId xmlns:a16="http://schemas.microsoft.com/office/drawing/2014/main" id="{1BF8452C-616F-A29F-5A02-BCB6633A171B}"/>
              </a:ext>
            </a:extLst>
          </p:cNvPr>
          <p:cNvSpPr/>
          <p:nvPr/>
        </p:nvSpPr>
        <p:spPr>
          <a:xfrm>
            <a:off x="549520" y="2130515"/>
            <a:ext cx="2554660" cy="931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en-US" sz="4000" u="none" strike="noStrike" spc="51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&gt;140 </a:t>
            </a:r>
            <a:r>
              <a:rPr lang="ru-RU" sz="4000" u="none" strike="noStrike" spc="51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тыс.</a:t>
            </a:r>
            <a:br>
              <a:rPr lang="en-US" sz="4000" u="none" strike="noStrike" spc="51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</a:br>
            <a:r>
              <a:rPr lang="ru-RU" sz="1400" b="0" u="none" strike="noStrike" spc="51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обучающихся</a:t>
            </a:r>
            <a:br>
              <a:rPr lang="ru-RU" sz="1400" spc="51" dirty="0">
                <a:solidFill>
                  <a:schemeClr val="dk1"/>
                </a:solidFill>
                <a:latin typeface="PermianSansTypeface"/>
                <a:ea typeface="Arial"/>
              </a:rPr>
            </a:br>
            <a:r>
              <a:rPr lang="ru-RU" sz="1400" b="0" u="none" strike="noStrike" spc="51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– Орлята России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8" name="TextBox 21">
            <a:extLst>
              <a:ext uri="{FF2B5EF4-FFF2-40B4-BE49-F238E27FC236}">
                <a16:creationId xmlns:a16="http://schemas.microsoft.com/office/drawing/2014/main" id="{D524C624-3E98-C0CD-C507-5B88FC1D734F}"/>
              </a:ext>
            </a:extLst>
          </p:cNvPr>
          <p:cNvSpPr/>
          <p:nvPr/>
        </p:nvSpPr>
        <p:spPr bwMode="auto">
          <a:xfrm>
            <a:off x="2110995" y="5533894"/>
            <a:ext cx="9659563" cy="536684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 anchor="ctr">
            <a:noAutofit/>
          </a:bodyPr>
          <a:lstStyle/>
          <a:p>
            <a:r>
              <a:rPr lang="ru-RU" sz="2000" dirty="0">
                <a:solidFill>
                  <a:srgbClr val="6198E7"/>
                </a:solidFill>
                <a:latin typeface="PermianSansTypeface"/>
                <a:ea typeface="PermianSansTypeface"/>
              </a:rPr>
              <a:t>+93 </a:t>
            </a:r>
            <a:r>
              <a:rPr lang="ru-RU" sz="2000" dirty="0">
                <a:solidFill>
                  <a:schemeClr val="dk1"/>
                </a:solidFill>
                <a:latin typeface="PermianSansTypeface"/>
                <a:ea typeface="PermianSansTypeface"/>
              </a:rPr>
              <a:t>школы в проекте «Навигаторы детства» с 1 сентября</a:t>
            </a:r>
            <a:endParaRPr lang="ru-RU" sz="20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B647C158-921B-5F1F-8C2C-DACA0F3CEB78}"/>
              </a:ext>
            </a:extLst>
          </p:cNvPr>
          <p:cNvSpPr/>
          <p:nvPr/>
        </p:nvSpPr>
        <p:spPr bwMode="auto">
          <a:xfrm>
            <a:off x="665368" y="5533894"/>
            <a:ext cx="1438640" cy="536683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ЗАДАЧА</a:t>
            </a:r>
            <a:br>
              <a:rPr lang="ru-RU" sz="2000" dirty="0"/>
            </a:br>
            <a:r>
              <a:rPr lang="ru-RU" sz="2000" b="1" dirty="0">
                <a:solidFill>
                  <a:schemeClr val="lt1"/>
                </a:solidFill>
                <a:latin typeface="PermianSansTypeface"/>
              </a:rPr>
              <a:t>НА 2026 Г.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55DF123-532E-41DF-165F-5B61C852A41D}"/>
              </a:ext>
            </a:extLst>
          </p:cNvPr>
          <p:cNvSpPr/>
          <p:nvPr/>
        </p:nvSpPr>
        <p:spPr>
          <a:xfrm>
            <a:off x="3050927" y="1076735"/>
            <a:ext cx="28521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51" dirty="0">
                <a:solidFill>
                  <a:srgbClr val="6198E7"/>
                </a:solidFill>
                <a:latin typeface="PermianSansTypeface"/>
              </a:rPr>
              <a:t>367</a:t>
            </a:r>
            <a:r>
              <a:rPr lang="ru-RU" sz="1600" spc="51" dirty="0">
                <a:solidFill>
                  <a:schemeClr val="dk2"/>
                </a:solidFill>
                <a:latin typeface="PermianSansTypeface"/>
              </a:rPr>
              <a:t> </a:t>
            </a:r>
            <a:r>
              <a:rPr lang="ru-RU" sz="1400" spc="51" dirty="0">
                <a:solidFill>
                  <a:schemeClr val="dk1"/>
                </a:solidFill>
                <a:latin typeface="PermianSansTypeface"/>
              </a:rPr>
              <a:t>школ</a:t>
            </a:r>
            <a:br>
              <a:rPr lang="ru-RU" sz="1600" spc="51" dirty="0">
                <a:solidFill>
                  <a:srgbClr val="6198E7"/>
                </a:solidFill>
                <a:latin typeface="PermianSansTypeface"/>
              </a:rPr>
            </a:br>
            <a:r>
              <a:rPr lang="ru-RU" sz="2000" spc="51" dirty="0">
                <a:solidFill>
                  <a:srgbClr val="6198E7"/>
                </a:solidFill>
                <a:latin typeface="PermianSansTypeface"/>
              </a:rPr>
              <a:t>54</a:t>
            </a:r>
            <a:r>
              <a:rPr lang="ru-RU" sz="2000" spc="51" dirty="0">
                <a:solidFill>
                  <a:schemeClr val="dk1"/>
                </a:solidFill>
                <a:latin typeface="PermianSansTypeface"/>
              </a:rPr>
              <a:t> </a:t>
            </a:r>
            <a:r>
              <a:rPr lang="ru-RU" sz="1400" spc="51" dirty="0">
                <a:solidFill>
                  <a:schemeClr val="dk1"/>
                </a:solidFill>
                <a:latin typeface="PermianSansTypeface"/>
              </a:rPr>
              <a:t>колледжа</a:t>
            </a:r>
            <a:endParaRPr lang="ru-RU" sz="1600" spc="51" dirty="0">
              <a:solidFill>
                <a:srgbClr val="6198E7"/>
              </a:solidFill>
              <a:latin typeface="PermianSansTypeface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9814FE2-9DDD-7528-58B3-724D1D2EB67B}"/>
              </a:ext>
            </a:extLst>
          </p:cNvPr>
          <p:cNvSpPr/>
          <p:nvPr/>
        </p:nvSpPr>
        <p:spPr>
          <a:xfrm>
            <a:off x="3050928" y="2236511"/>
            <a:ext cx="23010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51" dirty="0">
                <a:solidFill>
                  <a:srgbClr val="6198E7"/>
                </a:solidFill>
                <a:latin typeface="PermianSansTypeface"/>
              </a:rPr>
              <a:t>100% </a:t>
            </a:r>
            <a:r>
              <a:rPr lang="ru-RU" sz="1400" spc="51" dirty="0">
                <a:solidFill>
                  <a:schemeClr val="dk1"/>
                </a:solidFill>
                <a:latin typeface="PermianSansTypeface"/>
              </a:rPr>
              <a:t>школ</a:t>
            </a:r>
            <a:endParaRPr lang="ru-RU" sz="1600" spc="51" dirty="0">
              <a:solidFill>
                <a:schemeClr val="dk1"/>
              </a:solidFill>
              <a:latin typeface="PermianSansTypeface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DB90F1-9A89-538B-3CFE-6D16D695CF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3"/>
          <a:stretch/>
        </p:blipFill>
        <p:spPr>
          <a:xfrm>
            <a:off x="5903088" y="1165411"/>
            <a:ext cx="5867471" cy="4127629"/>
          </a:xfrm>
          <a:prstGeom prst="rect">
            <a:avLst/>
          </a:prstGeom>
        </p:spPr>
      </p:pic>
      <p:sp>
        <p:nvSpPr>
          <p:cNvPr id="13" name="Блок-схема: альтернативный процесс 2027516970">
            <a:extLst>
              <a:ext uri="{FF2B5EF4-FFF2-40B4-BE49-F238E27FC236}">
                <a16:creationId xmlns:a16="http://schemas.microsoft.com/office/drawing/2014/main" id="{38713BFC-5DFF-897C-D960-C598119BF5C8}"/>
              </a:ext>
            </a:extLst>
          </p:cNvPr>
          <p:cNvSpPr/>
          <p:nvPr/>
        </p:nvSpPr>
        <p:spPr>
          <a:xfrm>
            <a:off x="496080" y="4352822"/>
            <a:ext cx="2348172" cy="802479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900" b="1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Патриотические акции и проекты</a:t>
            </a:r>
            <a:endParaRPr lang="ru-RU" sz="1900" b="1" strike="noStrike" dirty="0">
              <a:solidFill>
                <a:srgbClr val="6198E7"/>
              </a:solidFill>
              <a:uFillTx/>
              <a:latin typeface="Open Sans"/>
            </a:endParaRPr>
          </a:p>
        </p:txBody>
      </p:sp>
      <p:sp>
        <p:nvSpPr>
          <p:cNvPr id="14" name="Прямоугольник 25">
            <a:extLst>
              <a:ext uri="{FF2B5EF4-FFF2-40B4-BE49-F238E27FC236}">
                <a16:creationId xmlns:a16="http://schemas.microsoft.com/office/drawing/2014/main" id="{17A479D4-C542-4D14-4BCE-DC4B79527B1C}"/>
              </a:ext>
            </a:extLst>
          </p:cNvPr>
          <p:cNvSpPr/>
          <p:nvPr/>
        </p:nvSpPr>
        <p:spPr>
          <a:xfrm>
            <a:off x="3086784" y="4402618"/>
            <a:ext cx="2574901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0" u="none" strike="noStrike" spc="51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связь поколений</a:t>
            </a:r>
            <a:br>
              <a:rPr lang="ru-RU" sz="1600" b="0" u="none" strike="noStrike" spc="51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</a:br>
            <a:r>
              <a:rPr lang="ru-RU" sz="1600" b="0" u="none" strike="noStrike" spc="51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и гордость за страну</a:t>
            </a:r>
            <a:endParaRPr lang="ru-RU" sz="16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3646403" name="Прямоугольник 17"/>
          <p:cNvSpPr/>
          <p:nvPr/>
        </p:nvSpPr>
        <p:spPr bwMode="auto">
          <a:xfrm>
            <a:off x="-5760" y="-18720"/>
            <a:ext cx="12196800" cy="8150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defRPr/>
            </a:pPr>
            <a:endParaRPr lang="ru-RU" sz="1800" b="0" u="none" strike="noStrike">
              <a:solidFill>
                <a:srgbClr val="FFFFFF"/>
              </a:solidFill>
              <a:latin typeface="Calibri"/>
              <a:ea typeface="Arial"/>
            </a:endParaRPr>
          </a:p>
        </p:txBody>
      </p:sp>
      <p:sp>
        <p:nvSpPr>
          <p:cNvPr id="505416083" name="TextBox 11"/>
          <p:cNvSpPr/>
          <p:nvPr/>
        </p:nvSpPr>
        <p:spPr bwMode="auto">
          <a:xfrm>
            <a:off x="550800" y="151200"/>
            <a:ext cx="11940840" cy="6187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ts val="2000"/>
              </a:lnSpc>
              <a:defRPr/>
            </a:pPr>
            <a:r>
              <a:rPr lang="ru-RU" sz="2400" b="1" u="none" strike="noStrike" dirty="0">
                <a:solidFill>
                  <a:srgbClr val="FFFFFF"/>
                </a:solidFill>
                <a:latin typeface="PermianSansTypeface"/>
                <a:ea typeface="Arial"/>
              </a:rPr>
              <a:t>ВОСПИТЫВАЕМ ГРАЖДАНИНА РОССИИ:</a:t>
            </a:r>
            <a:br>
              <a:rPr lang="en-US" sz="2400" b="1" u="none" strike="noStrike" dirty="0">
                <a:solidFill>
                  <a:srgbClr val="FFFFFF"/>
                </a:solidFill>
                <a:latin typeface="PermianSansTypeface"/>
                <a:ea typeface="Arial"/>
              </a:rPr>
            </a:br>
            <a:r>
              <a:rPr lang="ru-RU" sz="2400" b="1" u="none" strike="noStrike" dirty="0">
                <a:solidFill>
                  <a:srgbClr val="FFFFFF"/>
                </a:solidFill>
                <a:latin typeface="PermianSansTypeface"/>
                <a:ea typeface="Arial"/>
              </a:rPr>
              <a:t>ОТ УРОКОВ К СОЦИАЛЬНОЙ АКТИВНОСТИ</a:t>
            </a:r>
            <a:endParaRPr lang="ru-RU" sz="2400" b="0" u="none" strike="noStrike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931229390" name="TextBox 1931229389"/>
          <p:cNvSpPr txBox="1"/>
          <p:nvPr/>
        </p:nvSpPr>
        <p:spPr bwMode="auto">
          <a:xfrm>
            <a:off x="3308165" y="1036200"/>
            <a:ext cx="8328024" cy="481151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 i="0" u="none" dirty="0" err="1">
                <a:latin typeface="PermianSansTypeface"/>
                <a:ea typeface="PermianSansTypeface"/>
                <a:cs typeface="PermianSansTypeface"/>
              </a:rPr>
              <a:t>Формирование</a:t>
            </a:r>
            <a:r>
              <a:rPr b="1" i="0" u="none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b="1" i="0" u="none" dirty="0" err="1">
                <a:latin typeface="PermianSansTypeface"/>
                <a:ea typeface="PermianSansTypeface"/>
                <a:cs typeface="PermianSansTypeface"/>
              </a:rPr>
              <a:t>системной</a:t>
            </a:r>
            <a:r>
              <a:rPr b="1" i="0" u="none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b="1" i="0" u="none" dirty="0" err="1">
                <a:latin typeface="PermianSansTypeface"/>
                <a:ea typeface="PermianSansTypeface"/>
                <a:cs typeface="PermianSansTypeface"/>
              </a:rPr>
              <a:t>воспитательной</a:t>
            </a:r>
            <a:r>
              <a:rPr b="1" i="0" u="none" dirty="0">
                <a:latin typeface="PermianSansTypeface"/>
                <a:ea typeface="PermianSansTypeface"/>
                <a:cs typeface="PermianSansTypeface"/>
              </a:rPr>
              <a:t> </a:t>
            </a:r>
            <a:r>
              <a:rPr b="1" i="0" u="none" dirty="0" err="1">
                <a:latin typeface="PermianSansTypeface"/>
                <a:ea typeface="PermianSansTypeface"/>
                <a:cs typeface="PermianSansTypeface"/>
              </a:rPr>
              <a:t>работы</a:t>
            </a:r>
            <a:endParaRPr lang="en-US" b="1" i="0" u="none" dirty="0">
              <a:latin typeface="PermianSansTypeface"/>
              <a:ea typeface="PermianSansTypeface"/>
              <a:cs typeface="PermianSansTypeface"/>
            </a:endParaRPr>
          </a:p>
          <a:p>
            <a:pPr marL="285750" indent="-28575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Введение должности советника директора по воспитанию и взаимодействию</a:t>
            </a:r>
            <a:b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с детскими общественными объединениями</a:t>
            </a:r>
          </a:p>
          <a:p>
            <a:pPr marL="285750" indent="-28575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Участие детей в проектах «Движение первых»</a:t>
            </a:r>
          </a:p>
          <a:p>
            <a:pPr marL="285750" indent="-28575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Просвещение родительского сообщества и его вовлечение в воспитательный процесс</a:t>
            </a:r>
            <a:endParaRPr lang="ru-RU" sz="1600" dirty="0">
              <a:latin typeface="PermianSansTypeface"/>
              <a:ea typeface="PermianSansTypeface"/>
              <a:cs typeface="PermianSansTypeface"/>
            </a:endParaRPr>
          </a:p>
          <a:p>
            <a:pPr marL="285750" indent="-28575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Реализация цикла внеурочных занятий «Разговоры о важном», в </a:t>
            </a:r>
            <a:r>
              <a:rPr lang="ru-RU" sz="1600" dirty="0" err="1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т.ч</a:t>
            </a: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. реализацию </a:t>
            </a:r>
            <a:r>
              <a:rPr lang="ru-RU" sz="1600" dirty="0" err="1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постразговоров</a:t>
            </a: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 к «Разговорам о важном»</a:t>
            </a:r>
            <a:endParaRPr lang="ru-RU" sz="1600" dirty="0">
              <a:latin typeface="PermianSansTypeface"/>
              <a:ea typeface="PermianSansTypeface"/>
              <a:cs typeface="PermianSansTypeface"/>
            </a:endParaRPr>
          </a:p>
          <a:p>
            <a:pPr marL="285750" indent="-28575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Повышение эффективности деятельности Штабов воспитательной работы</a:t>
            </a:r>
            <a:b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в образовательных организациях</a:t>
            </a:r>
            <a:endParaRPr lang="ru-RU" sz="1600" dirty="0">
              <a:latin typeface="PermianSansTypeface"/>
              <a:ea typeface="PermianSansTypeface"/>
              <a:cs typeface="PermianSansTypeface"/>
            </a:endParaRPr>
          </a:p>
          <a:p>
            <a:pPr marL="285750" indent="-28575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Реализация программы развития социальной активности «Орлята России», «Орлята-дошколята»</a:t>
            </a:r>
          </a:p>
          <a:p>
            <a:pPr marL="285750" indent="-28575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 Реализация основ государственной политики Российской Федерации в сфере кадетского образования» (Указ Президента Российской Федерации от 27 июля 2026 г. № 523)</a:t>
            </a:r>
          </a:p>
          <a:p>
            <a:pPr>
              <a:lnSpc>
                <a:spcPct val="90000"/>
              </a:lnSpc>
              <a:spcBef>
                <a:spcPts val="900"/>
              </a:spcBef>
              <a:defRPr/>
            </a:pPr>
            <a:r>
              <a:rPr lang="ru-RU" sz="1600" dirty="0">
                <a:solidFill>
                  <a:srgbClr val="000000"/>
                </a:solidFill>
                <a:latin typeface="PermianSansTypeface"/>
                <a:ea typeface="PermianSansTypeface"/>
                <a:cs typeface="PermianSansTypeface"/>
              </a:rPr>
              <a:t>и др.</a:t>
            </a:r>
          </a:p>
        </p:txBody>
      </p:sp>
      <p:pic>
        <p:nvPicPr>
          <p:cNvPr id="1105742914" name="object 17" descr="D:\! РМЦ\!_дистант\2024\Нормативные требования к ДОП_РМЦ2024\5.png"/>
          <p:cNvPicPr/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36069" y="3070172"/>
            <a:ext cx="420428" cy="394727"/>
          </a:xfrm>
          <a:prstGeom prst="rect">
            <a:avLst/>
          </a:prstGeom>
        </p:spPr>
      </p:pic>
      <p:pic>
        <p:nvPicPr>
          <p:cNvPr id="459234298" name="object 5"/>
          <p:cNvPicPr/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27471" y="1016372"/>
            <a:ext cx="525840" cy="503737"/>
          </a:xfrm>
          <a:prstGeom prst="rect">
            <a:avLst/>
          </a:prstGeom>
          <a:ln>
            <a:noFill/>
          </a:ln>
        </p:spPr>
      </p:pic>
      <p:pic>
        <p:nvPicPr>
          <p:cNvPr id="951049797" name="object 6"/>
          <p:cNvPicPr/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35283" y="1723128"/>
            <a:ext cx="492624" cy="465001"/>
          </a:xfrm>
          <a:prstGeom prst="rect">
            <a:avLst/>
          </a:prstGeom>
        </p:spPr>
      </p:pic>
      <p:pic>
        <p:nvPicPr>
          <p:cNvPr id="1538818039" name="object 16" descr="D:\! РМЦ\!_дистант\2024\Нормативные требования к ДОП_РМЦ2024\5.png"/>
          <p:cNvPicPr/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36069" y="2438498"/>
            <a:ext cx="447336" cy="347454"/>
          </a:xfrm>
          <a:prstGeom prst="rect">
            <a:avLst/>
          </a:prstGeom>
        </p:spPr>
      </p:pic>
      <p:pic>
        <p:nvPicPr>
          <p:cNvPr id="1723009929" name="object 19" descr="D:\! РМЦ\!_дистант\2024\Нормативные требования к ДОП_РМЦ2024\5.png"/>
          <p:cNvPicPr/>
          <p:nvPr/>
        </p:nvPicPr>
        <p:blipFill>
          <a:blip r:embed="rId6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02018" y="3755577"/>
            <a:ext cx="457264" cy="411297"/>
          </a:xfrm>
          <a:prstGeom prst="rect">
            <a:avLst/>
          </a:prstGeom>
        </p:spPr>
      </p:pic>
      <p:sp>
        <p:nvSpPr>
          <p:cNvPr id="398177162" name="TextBox 398177161"/>
          <p:cNvSpPr txBox="1"/>
          <p:nvPr/>
        </p:nvSpPr>
        <p:spPr bwMode="auto">
          <a:xfrm>
            <a:off x="1187445" y="1082992"/>
            <a:ext cx="1808486" cy="31944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Школьные</a:t>
            </a:r>
            <a:r>
              <a:rPr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театры</a:t>
            </a:r>
            <a:endParaRPr sz="1400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653148247" name="TextBox 653148246"/>
          <p:cNvSpPr txBox="1"/>
          <p:nvPr/>
        </p:nvSpPr>
        <p:spPr bwMode="auto">
          <a:xfrm>
            <a:off x="1172865" y="1816441"/>
            <a:ext cx="1823066" cy="31944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Спортивные</a:t>
            </a:r>
            <a:r>
              <a:rPr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клубы</a:t>
            </a:r>
            <a:endParaRPr sz="1400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240080573" name="TextBox 240080572"/>
          <p:cNvSpPr txBox="1"/>
          <p:nvPr/>
        </p:nvSpPr>
        <p:spPr bwMode="auto">
          <a:xfrm>
            <a:off x="1164694" y="2475975"/>
            <a:ext cx="1910203" cy="31944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Школьные</a:t>
            </a:r>
            <a:r>
              <a:rPr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музеи</a:t>
            </a:r>
            <a:endParaRPr sz="1400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1254751551" name="TextBox 1254751550"/>
          <p:cNvSpPr txBox="1"/>
          <p:nvPr/>
        </p:nvSpPr>
        <p:spPr bwMode="auto">
          <a:xfrm>
            <a:off x="1153311" y="3118652"/>
            <a:ext cx="1645797" cy="31944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Медиа</a:t>
            </a:r>
            <a:r>
              <a:rPr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центры</a:t>
            </a:r>
            <a:endParaRPr sz="1400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1071209726" name="TextBox 1071209725"/>
          <p:cNvSpPr txBox="1"/>
          <p:nvPr/>
        </p:nvSpPr>
        <p:spPr bwMode="auto">
          <a:xfrm>
            <a:off x="1153311" y="3852101"/>
            <a:ext cx="1842620" cy="31944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Школьные</a:t>
            </a:r>
            <a:r>
              <a:rPr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хоры</a:t>
            </a:r>
            <a:endParaRPr sz="1400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267483307" name="TextBox 267483306"/>
          <p:cNvSpPr txBox="1"/>
          <p:nvPr/>
        </p:nvSpPr>
        <p:spPr bwMode="auto">
          <a:xfrm>
            <a:off x="1142050" y="5351497"/>
            <a:ext cx="1656318" cy="31944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Школьное</a:t>
            </a:r>
            <a:r>
              <a:rPr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радио</a:t>
            </a:r>
            <a:endParaRPr sz="1400" dirty="0">
              <a:solidFill>
                <a:srgbClr val="6198E7"/>
              </a:solidFill>
              <a:latin typeface="PermianSansTypeface"/>
              <a:ea typeface="PermianSansTypeface"/>
              <a:cs typeface="PermianSansTypeface"/>
            </a:endParaRPr>
          </a:p>
        </p:txBody>
      </p:sp>
      <p:sp>
        <p:nvSpPr>
          <p:cNvPr id="1411110467" name="TextBox 1411110466"/>
          <p:cNvSpPr txBox="1"/>
          <p:nvPr/>
        </p:nvSpPr>
        <p:spPr bwMode="auto">
          <a:xfrm>
            <a:off x="1164694" y="4413714"/>
            <a:ext cx="1622548" cy="77367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Школьные туристические клуб</a:t>
            </a:r>
            <a:r>
              <a:rPr sz="1400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ы</a:t>
            </a:r>
          </a:p>
        </p:txBody>
      </p:sp>
      <p:pic>
        <p:nvPicPr>
          <p:cNvPr id="160774332" name="Рисунок 160774331"/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66218" y="5262741"/>
            <a:ext cx="526964" cy="5269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25" y="4446665"/>
            <a:ext cx="488950" cy="488950"/>
          </a:xfrm>
          <a:prstGeom prst="rect">
            <a:avLst/>
          </a:prstGeom>
        </p:spPr>
      </p:pic>
      <p:sp>
        <p:nvSpPr>
          <p:cNvPr id="25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6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B2AE42C6-3ED1-4139-9EFE-3A4C18936BE7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57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7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8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9" name="Рисунок 62"/>
          <p:cNvPicPr/>
          <p:nvPr/>
        </p:nvPicPr>
        <p:blipFill>
          <a:blip r:embed="rId9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354103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:fade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17">
            <a:extLst>
              <a:ext uri="{FF2B5EF4-FFF2-40B4-BE49-F238E27FC236}">
                <a16:creationId xmlns:a16="http://schemas.microsoft.com/office/drawing/2014/main" id="{E9973EF7-1C67-BA8E-11E0-707834A13784}"/>
              </a:ext>
            </a:extLst>
          </p:cNvPr>
          <p:cNvSpPr/>
          <p:nvPr/>
        </p:nvSpPr>
        <p:spPr bwMode="auto"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559709844" name="TextBox 11"/>
          <p:cNvSpPr/>
          <p:nvPr/>
        </p:nvSpPr>
        <p:spPr bwMode="auto">
          <a:xfrm>
            <a:off x="549360" y="212400"/>
            <a:ext cx="11263677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FFFF"/>
                </a:solidFill>
                <a:latin typeface="PermianSansTypeface"/>
                <a:ea typeface="Arial"/>
              </a:rPr>
              <a:t>ПАТРИОТИЧЕСКОЕ ВОСПИТАНИЕ В ОБРАЗОВАТЕЛЬНЫХ ОРГАНИЗАЦИЯХ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465879762" name="Прямоугольник 35"/>
          <p:cNvSpPr/>
          <p:nvPr/>
        </p:nvSpPr>
        <p:spPr bwMode="auto">
          <a:xfrm>
            <a:off x="0" y="6341400"/>
            <a:ext cx="12191760" cy="5162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/>
            </a:endParaRPr>
          </a:p>
        </p:txBody>
      </p:sp>
      <p:sp>
        <p:nvSpPr>
          <p:cNvPr id="1205208840" name="Текст 4"/>
          <p:cNvSpPr/>
          <p:nvPr/>
        </p:nvSpPr>
        <p:spPr bwMode="auto">
          <a:xfrm>
            <a:off x="5602680" y="6429240"/>
            <a:ext cx="5656320" cy="35207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12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955295A6-63B6-4B29-B9C3-B66065F32803}" type="slidenum">
              <a:rPr lang="ru-RU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58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3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9" name="Текст 54">
            <a:extLst>
              <a:ext uri="{FF2B5EF4-FFF2-40B4-BE49-F238E27FC236}">
                <a16:creationId xmlns:a16="http://schemas.microsoft.com/office/drawing/2014/main" id="{E9A375E8-514D-95E3-B943-86FF75AF7E75}"/>
              </a:ext>
            </a:extLst>
          </p:cNvPr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22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TextBox 32">
            <a:extLst>
              <a:ext uri="{FF2B5EF4-FFF2-40B4-BE49-F238E27FC236}">
                <a16:creationId xmlns:a16="http://schemas.microsoft.com/office/drawing/2014/main" id="{2CB0ADE1-019C-7B57-2F98-CB4237F1CA0B}"/>
              </a:ext>
            </a:extLst>
          </p:cNvPr>
          <p:cNvSpPr txBox="1"/>
          <p:nvPr/>
        </p:nvSpPr>
        <p:spPr bwMode="auto">
          <a:xfrm>
            <a:off x="540902" y="5260995"/>
            <a:ext cx="5375804" cy="760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899"/>
              </a:spcBef>
              <a:defRPr/>
            </a:pPr>
            <a:r>
              <a:rPr lang="ru-RU" sz="4000" spc="49" dirty="0">
                <a:solidFill>
                  <a:srgbClr val="6198E7"/>
                </a:solidFill>
                <a:latin typeface="PermianSansTypeface"/>
                <a:cs typeface="Tahoma"/>
              </a:rPr>
              <a:t>&gt;200</a:t>
            </a:r>
            <a:br>
              <a:rPr lang="ru-RU" sz="1600" b="1" spc="49" dirty="0">
                <a:solidFill>
                  <a:srgbClr val="0070C0"/>
                </a:solidFill>
                <a:latin typeface="PermianSansTypeface"/>
                <a:cs typeface="Tahoma"/>
              </a:rPr>
            </a:br>
            <a:r>
              <a:rPr lang="ru-RU" sz="1400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мероприятий в сфере патриотического воспитания</a:t>
            </a:r>
            <a:endParaRPr sz="1400" dirty="0"/>
          </a:p>
        </p:txBody>
      </p:sp>
      <p:pic>
        <p:nvPicPr>
          <p:cNvPr id="14" name="Рисунок 34">
            <a:extLst>
              <a:ext uri="{FF2B5EF4-FFF2-40B4-BE49-F238E27FC236}">
                <a16:creationId xmlns:a16="http://schemas.microsoft.com/office/drawing/2014/main" id="{27079374-ACD2-4627-76D5-AD94BFCFB5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368"/>
          <a:stretch/>
        </p:blipFill>
        <p:spPr bwMode="auto">
          <a:xfrm>
            <a:off x="8078613" y="1004047"/>
            <a:ext cx="3762705" cy="2582920"/>
          </a:xfrm>
          <a:prstGeom prst="rect">
            <a:avLst/>
          </a:prstGeom>
        </p:spPr>
      </p:pic>
      <p:pic>
        <p:nvPicPr>
          <p:cNvPr id="15" name="Рисунок 40">
            <a:extLst>
              <a:ext uri="{FF2B5EF4-FFF2-40B4-BE49-F238E27FC236}">
                <a16:creationId xmlns:a16="http://schemas.microsoft.com/office/drawing/2014/main" id="{FBB8DF59-DE37-427B-BA1D-71521A10DA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078613" y="3702480"/>
            <a:ext cx="3762705" cy="250749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C5EBC35-9FE4-6526-75E4-1EE747B43EE8}"/>
              </a:ext>
            </a:extLst>
          </p:cNvPr>
          <p:cNvSpPr/>
          <p:nvPr/>
        </p:nvSpPr>
        <p:spPr bwMode="auto">
          <a:xfrm>
            <a:off x="2704551" y="4301835"/>
            <a:ext cx="126874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spc="49" dirty="0">
                <a:solidFill>
                  <a:srgbClr val="6198E7"/>
                </a:solidFill>
                <a:latin typeface="PermianSansTypeface"/>
                <a:cs typeface="Tahoma"/>
              </a:rPr>
              <a:t>&gt;</a:t>
            </a:r>
            <a:r>
              <a:rPr lang="ru-RU" sz="2000" spc="49" dirty="0">
                <a:solidFill>
                  <a:srgbClr val="6198E7"/>
                </a:solidFill>
                <a:latin typeface="PermianSansTypeface"/>
                <a:cs typeface="Tahoma"/>
              </a:rPr>
              <a:t>5</a:t>
            </a:r>
            <a:r>
              <a:rPr lang="en-US" sz="2000" spc="49" dirty="0">
                <a:solidFill>
                  <a:srgbClr val="6198E7"/>
                </a:solidFill>
                <a:latin typeface="PermianSansTypeface"/>
                <a:cs typeface="Tahoma"/>
              </a:rPr>
              <a:t>,6 </a:t>
            </a:r>
            <a:r>
              <a:rPr lang="ru-RU" sz="2000" spc="49" dirty="0">
                <a:solidFill>
                  <a:srgbClr val="6198E7"/>
                </a:solidFill>
                <a:latin typeface="PermianSansTypeface"/>
                <a:cs typeface="Tahoma"/>
              </a:rPr>
              <a:t>тыс.</a:t>
            </a:r>
            <a:br>
              <a:rPr lang="ru-RU" b="1" spc="49" dirty="0">
                <a:solidFill>
                  <a:srgbClr val="0070C0"/>
                </a:solidFill>
                <a:latin typeface="PermianSansTypeface"/>
                <a:cs typeface="Tahoma"/>
              </a:rPr>
            </a:br>
            <a:r>
              <a:rPr lang="ru-RU" sz="1400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кадет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E6E1BF7-A845-3BD5-C919-308D5C88BE5D}"/>
              </a:ext>
            </a:extLst>
          </p:cNvPr>
          <p:cNvSpPr/>
          <p:nvPr/>
        </p:nvSpPr>
        <p:spPr bwMode="auto">
          <a:xfrm>
            <a:off x="540396" y="958240"/>
            <a:ext cx="3072378" cy="810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899"/>
              </a:spcBef>
              <a:defRPr/>
            </a:pPr>
            <a:r>
              <a:rPr lang="ru-RU" sz="4400" spc="49" dirty="0">
                <a:solidFill>
                  <a:srgbClr val="6198E7"/>
                </a:solidFill>
                <a:latin typeface="PermianSansTypeface"/>
                <a:cs typeface="Tahoma"/>
              </a:rPr>
              <a:t>&gt;600</a:t>
            </a:r>
            <a:br>
              <a:rPr lang="ru-RU" sz="4400" b="1" spc="49" dirty="0">
                <a:solidFill>
                  <a:schemeClr val="tx2"/>
                </a:solidFill>
                <a:latin typeface="PermianSansTypeface"/>
                <a:cs typeface="Tahoma"/>
              </a:rPr>
            </a:br>
            <a:r>
              <a:rPr lang="ru-RU" sz="1400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патриотических объединений</a:t>
            </a:r>
            <a:endParaRPr lang="ru-RU" sz="14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158DF7C-3CC4-99C0-8108-018F44E73D3D}"/>
              </a:ext>
            </a:extLst>
          </p:cNvPr>
          <p:cNvSpPr/>
          <p:nvPr/>
        </p:nvSpPr>
        <p:spPr bwMode="auto">
          <a:xfrm>
            <a:off x="549361" y="1943057"/>
            <a:ext cx="3421316" cy="980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899"/>
              </a:spcBef>
              <a:defRPr/>
            </a:pPr>
            <a:r>
              <a:rPr lang="ru-RU" sz="4400" spc="49" dirty="0">
                <a:solidFill>
                  <a:srgbClr val="6198E7"/>
                </a:solidFill>
                <a:latin typeface="PermianSansTypeface"/>
                <a:cs typeface="Tahoma"/>
              </a:rPr>
              <a:t>&gt;1 000</a:t>
            </a:r>
            <a:br>
              <a:rPr lang="ru-RU" b="1" spc="49" dirty="0">
                <a:solidFill>
                  <a:srgbClr val="0070C0"/>
                </a:solidFill>
                <a:latin typeface="PermianSansTypeface"/>
                <a:cs typeface="Tahoma"/>
              </a:rPr>
            </a:br>
            <a:r>
              <a:rPr lang="ru-RU" sz="1400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встреч с ветеранами боевых действий, участниками СВО</a:t>
            </a:r>
            <a:endParaRPr lang="en-US" sz="1400" spc="49" dirty="0">
              <a:solidFill>
                <a:sysClr val="windowText" lastClr="000000"/>
              </a:solidFill>
              <a:latin typeface="PermianSansTypeface"/>
              <a:cs typeface="Tahoma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37D5883-18C6-2C88-85C0-43BA18367671}"/>
              </a:ext>
            </a:extLst>
          </p:cNvPr>
          <p:cNvSpPr/>
          <p:nvPr/>
        </p:nvSpPr>
        <p:spPr bwMode="auto">
          <a:xfrm>
            <a:off x="549361" y="3121956"/>
            <a:ext cx="3421316" cy="982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899"/>
              </a:spcBef>
              <a:defRPr/>
            </a:pPr>
            <a:r>
              <a:rPr lang="ru-RU" sz="4400" spc="49" dirty="0">
                <a:solidFill>
                  <a:srgbClr val="6198E7"/>
                </a:solidFill>
                <a:latin typeface="PermianSansTypeface"/>
                <a:cs typeface="Tahoma"/>
              </a:rPr>
              <a:t>&gt;7 тыс.</a:t>
            </a:r>
            <a:br>
              <a:rPr lang="ru-RU" b="1" spc="49" dirty="0">
                <a:solidFill>
                  <a:srgbClr val="0070C0"/>
                </a:solidFill>
                <a:latin typeface="PermianSansTypeface"/>
                <a:cs typeface="Tahoma"/>
              </a:rPr>
            </a:br>
            <a:r>
              <a:rPr lang="ru-RU" sz="1400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участников учебных сборов допризывной молодежи</a:t>
            </a:r>
            <a:endParaRPr lang="ru-RU" sz="14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38EC347-F2D2-BFC0-68BA-A88099F63240}"/>
              </a:ext>
            </a:extLst>
          </p:cNvPr>
          <p:cNvSpPr/>
          <p:nvPr/>
        </p:nvSpPr>
        <p:spPr bwMode="auto">
          <a:xfrm>
            <a:off x="567290" y="4345176"/>
            <a:ext cx="1876860" cy="8101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ts val="899"/>
              </a:spcBef>
              <a:defRPr/>
            </a:pPr>
            <a:r>
              <a:rPr lang="ru-RU" sz="4400" spc="49" dirty="0">
                <a:solidFill>
                  <a:srgbClr val="6198E7"/>
                </a:solidFill>
                <a:latin typeface="PermianSansTypeface"/>
                <a:cs typeface="Tahoma"/>
              </a:rPr>
              <a:t>158</a:t>
            </a:r>
            <a:br>
              <a:rPr lang="ru-RU" b="1" spc="49" dirty="0">
                <a:solidFill>
                  <a:srgbClr val="0070C0"/>
                </a:solidFill>
                <a:latin typeface="PermianSansTypeface"/>
                <a:cs typeface="Tahoma"/>
              </a:rPr>
            </a:br>
            <a:r>
              <a:rPr lang="ru-RU" sz="1400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кадетских классов</a:t>
            </a:r>
            <a:endParaRPr lang="ru-RU" sz="14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41D701D-B4D9-BB02-B386-79F5934BCCE8}"/>
              </a:ext>
            </a:extLst>
          </p:cNvPr>
          <p:cNvSpPr/>
          <p:nvPr/>
        </p:nvSpPr>
        <p:spPr bwMode="auto">
          <a:xfrm>
            <a:off x="2650763" y="1907363"/>
            <a:ext cx="137133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spc="49" dirty="0">
                <a:solidFill>
                  <a:srgbClr val="6198E7"/>
                </a:solidFill>
                <a:latin typeface="PermianSansTypeface"/>
                <a:cs typeface="Tahoma"/>
              </a:rPr>
              <a:t>&gt;200 тыс.</a:t>
            </a:r>
            <a:br>
              <a:rPr lang="ru-RU" sz="2000" spc="49" dirty="0">
                <a:solidFill>
                  <a:srgbClr val="6198E7"/>
                </a:solidFill>
                <a:latin typeface="PermianSansTypeface"/>
                <a:cs typeface="Tahoma"/>
              </a:rPr>
            </a:br>
            <a:r>
              <a:rPr lang="ru-RU" sz="1400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участников</a:t>
            </a:r>
            <a:endParaRPr lang="ru-RU" sz="14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944AF7F-2B18-EA7A-CDD2-1B5F683D6DB2}"/>
              </a:ext>
            </a:extLst>
          </p:cNvPr>
          <p:cNvSpPr/>
          <p:nvPr/>
        </p:nvSpPr>
        <p:spPr bwMode="auto">
          <a:xfrm>
            <a:off x="4219056" y="973952"/>
            <a:ext cx="3654618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7" indent="-179387">
              <a:spcBef>
                <a:spcPts val="899"/>
              </a:spcBef>
              <a:buFont typeface="Wingdings"/>
              <a:buChar char="§"/>
              <a:defRPr/>
            </a:pPr>
            <a:r>
              <a:rPr lang="ru-RU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Поддержка участников СВО: изготовление окопных свечей, маскировочных сетей, пошив одежды</a:t>
            </a:r>
            <a:br>
              <a:rPr lang="ru-RU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</a:br>
            <a:r>
              <a:rPr lang="ru-RU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для участников СВО, открытки и письма участникам СВО, гуманитарная помощь</a:t>
            </a:r>
            <a:endParaRPr lang="ru-RU" dirty="0"/>
          </a:p>
          <a:p>
            <a:pPr marL="179387" indent="-179387">
              <a:spcBef>
                <a:spcPts val="899"/>
              </a:spcBef>
              <a:buFont typeface="Wingdings"/>
              <a:buChar char="§"/>
              <a:defRPr/>
            </a:pPr>
            <a:r>
              <a:rPr lang="ru-RU" spc="49" dirty="0">
                <a:solidFill>
                  <a:sysClr val="windowText" lastClr="000000"/>
                </a:solidFill>
                <a:latin typeface="PermianSansTypeface"/>
                <a:cs typeface="Tahoma"/>
              </a:rPr>
              <a:t>Увековечивание памяти участников СВО: мемориальные доски, «парты Героя», экспозиции, музейные уголки</a:t>
            </a:r>
            <a:endParaRPr lang="ru-RU" dirty="0"/>
          </a:p>
        </p:txBody>
      </p:sp>
      <p:cxnSp>
        <p:nvCxnSpPr>
          <p:cNvPr id="25" name="Прямая соединительная линия 6">
            <a:extLst>
              <a:ext uri="{FF2B5EF4-FFF2-40B4-BE49-F238E27FC236}">
                <a16:creationId xmlns:a16="http://schemas.microsoft.com/office/drawing/2014/main" id="{97BFB027-0DD9-404B-648F-9B9F4CFAC198}"/>
              </a:ext>
            </a:extLst>
          </p:cNvPr>
          <p:cNvCxnSpPr>
            <a:cxnSpLocks/>
          </p:cNvCxnSpPr>
          <p:nvPr/>
        </p:nvCxnSpPr>
        <p:spPr bwMode="auto">
          <a:xfrm>
            <a:off x="4147397" y="1132641"/>
            <a:ext cx="0" cy="3672000"/>
          </a:xfrm>
          <a:prstGeom prst="straightConnector1">
            <a:avLst/>
          </a:prstGeom>
          <a:ln w="57150">
            <a:solidFill>
              <a:srgbClr val="566A88"/>
            </a:solidFill>
          </a:ln>
        </p:spPr>
      </p:cxnSp>
    </p:spTree>
    <p:extLst>
      <p:ext uri="{BB962C8B-B14F-4D97-AF65-F5344CB8AC3E}">
        <p14:creationId xmlns:p14="http://schemas.microsoft.com/office/powerpoint/2010/main" val="16979743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: скругленные верхние углы 12"/>
          <p:cNvSpPr/>
          <p:nvPr/>
        </p:nvSpPr>
        <p:spPr>
          <a:xfrm rot="5400000">
            <a:off x="3246480" y="-2087640"/>
            <a:ext cx="5700600" cy="121903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1073501" y="3906176"/>
            <a:ext cx="6558503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bg1"/>
                </a:solidFill>
                <a:latin typeface="PermianSansTypeface"/>
              </a:rPr>
              <a:t>ДОПОЛНИТЕЛЬНОЕ ОБРАЗОВАНИЕ.</a:t>
            </a:r>
          </a:p>
          <a:p>
            <a:pPr defTabSz="914400">
              <a:lnSpc>
                <a:spcPct val="100000"/>
              </a:lnSpc>
            </a:pPr>
            <a:r>
              <a:rPr lang="ru-RU" sz="2800" b="1" u="none" strike="noStrike" dirty="0">
                <a:solidFill>
                  <a:schemeClr val="bg1"/>
                </a:solidFill>
                <a:uFillTx/>
                <a:latin typeface="PermianSansTypeface"/>
              </a:rPr>
              <a:t>ОТДЫХ И ОЗДОРОВЛЕНИЕ</a:t>
            </a:r>
            <a:endParaRPr lang="ru-RU" sz="2800" b="0" u="none" strike="noStrike" dirty="0">
              <a:solidFill>
                <a:schemeClr val="bg1"/>
              </a:solidFill>
              <a:uFillTx/>
              <a:latin typeface="Open Sans"/>
            </a:endParaRPr>
          </a:p>
        </p:txBody>
      </p:sp>
      <p:sp>
        <p:nvSpPr>
          <p:cNvPr id="10" name="TextBox 7"/>
          <p:cNvSpPr/>
          <p:nvPr/>
        </p:nvSpPr>
        <p:spPr>
          <a:xfrm>
            <a:off x="2062440" y="2160360"/>
            <a:ext cx="413784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ОБРАЗОВАНИЯ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</a:pPr>
            <a:r>
              <a:rPr lang="ru-RU" sz="2000" b="0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20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1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73440" y="1517040"/>
            <a:ext cx="1082160" cy="15462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790624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8175289" name="Прямоугольник 39"/>
          <p:cNvSpPr/>
          <p:nvPr/>
        </p:nvSpPr>
        <p:spPr bwMode="auto">
          <a:xfrm>
            <a:off x="0" y="-610"/>
            <a:ext cx="12191999" cy="806643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PermianSansTypeface"/>
            </a:endParaRPr>
          </a:p>
        </p:txBody>
      </p:sp>
      <p:sp>
        <p:nvSpPr>
          <p:cNvPr id="1806125525" name="Текст 4"/>
          <p:cNvSpPr txBox="1"/>
          <p:nvPr/>
        </p:nvSpPr>
        <p:spPr bwMode="auto">
          <a:xfrm>
            <a:off x="550800" y="212400"/>
            <a:ext cx="11622502" cy="33813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 algn="ctr" defTabSz="1007942">
              <a:lnSpc>
                <a:spcPct val="90000"/>
              </a:lnSpc>
              <a:spcBef>
                <a:spcPts val="1101"/>
              </a:spcBef>
              <a:buFont typeface="Arial"/>
              <a:buNone/>
              <a:defRPr sz="2400" b="1">
                <a:latin typeface="Montserrat ExtraBold"/>
              </a:defRPr>
            </a:lvl1pPr>
            <a:lvl2pPr marL="755956" indent="-251985" defTabSz="1007942">
              <a:lnSpc>
                <a:spcPct val="90000"/>
              </a:lnSpc>
              <a:spcBef>
                <a:spcPts val="550"/>
              </a:spcBef>
              <a:buFont typeface="Arial"/>
              <a:buChar char="•"/>
              <a:defRPr sz="2650"/>
            </a:lvl2pPr>
            <a:lvl3pPr marL="1259928" indent="-251985" defTabSz="1007942">
              <a:lnSpc>
                <a:spcPct val="90000"/>
              </a:lnSpc>
              <a:spcBef>
                <a:spcPts val="550"/>
              </a:spcBef>
              <a:buFont typeface="Arial"/>
              <a:buChar char="•"/>
              <a:defRPr sz="2200"/>
            </a:lvl3pPr>
            <a:lvl4pPr marL="1763899" indent="-251985" defTabSz="1007942">
              <a:lnSpc>
                <a:spcPct val="90000"/>
              </a:lnSpc>
              <a:spcBef>
                <a:spcPts val="550"/>
              </a:spcBef>
              <a:buFont typeface="Arial"/>
              <a:buChar char="•"/>
              <a:defRPr sz="2000"/>
            </a:lvl4pPr>
            <a:lvl5pPr marL="2267871" indent="-251985" defTabSz="1007942">
              <a:lnSpc>
                <a:spcPct val="90000"/>
              </a:lnSpc>
              <a:spcBef>
                <a:spcPts val="550"/>
              </a:spcBef>
              <a:buFont typeface="Arial"/>
              <a:buChar char="•"/>
              <a:defRPr sz="2000"/>
            </a:lvl5pPr>
            <a:lvl6pPr marL="2771843" indent="-251985" defTabSz="1007942">
              <a:lnSpc>
                <a:spcPct val="90000"/>
              </a:lnSpc>
              <a:spcBef>
                <a:spcPts val="550"/>
              </a:spcBef>
              <a:buFont typeface="Arial"/>
              <a:buChar char="•"/>
              <a:defRPr sz="2000"/>
            </a:lvl6pPr>
            <a:lvl7pPr marL="3275814" indent="-251985" defTabSz="1007942">
              <a:lnSpc>
                <a:spcPct val="90000"/>
              </a:lnSpc>
              <a:spcBef>
                <a:spcPts val="550"/>
              </a:spcBef>
              <a:buFont typeface="Arial"/>
              <a:buChar char="•"/>
              <a:defRPr sz="2000"/>
            </a:lvl7pPr>
            <a:lvl8pPr marL="3779786" indent="-251985" defTabSz="1007942">
              <a:lnSpc>
                <a:spcPct val="90000"/>
              </a:lnSpc>
              <a:spcBef>
                <a:spcPts val="550"/>
              </a:spcBef>
              <a:buFont typeface="Arial"/>
              <a:buChar char="•"/>
              <a:defRPr sz="2000"/>
            </a:lvl8pPr>
            <a:lvl9pPr marL="4283757" indent="-251985" defTabSz="1007942">
              <a:lnSpc>
                <a:spcPct val="90000"/>
              </a:lnSpc>
              <a:spcBef>
                <a:spcPts val="550"/>
              </a:spcBef>
              <a:buFont typeface="Arial"/>
              <a:buChar char="•"/>
              <a:defRPr sz="2000"/>
            </a:lvl9pPr>
          </a:lstStyle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dirty="0">
                <a:solidFill>
                  <a:schemeClr val="bg1"/>
                </a:solidFill>
                <a:latin typeface="PermianSansTypeface"/>
              </a:rPr>
              <a:t>СИСТЕМА </a:t>
            </a:r>
            <a:r>
              <a:rPr lang="ru-RU" sz="2400" b="1" i="0" u="none" strike="noStrike" cap="none" spc="0" dirty="0">
                <a:solidFill>
                  <a:schemeClr val="bg1"/>
                </a:solidFill>
                <a:latin typeface="PermianSansTypeface"/>
                <a:ea typeface="PermianSansTypeface"/>
                <a:cs typeface="PermianSansTypeface"/>
              </a:rPr>
              <a:t>СРЕДНЕГО ПРОФЕССИОНАЛЬНОГО ОБРАЗОВАНИЯ</a:t>
            </a:r>
            <a:endParaRPr lang="ru-RU" dirty="0"/>
          </a:p>
        </p:txBody>
      </p:sp>
      <p:graphicFrame>
        <p:nvGraphicFramePr>
          <p:cNvPr id="1835191261" name="Диаграмма 18351912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587277"/>
              </p:ext>
            </p:extLst>
          </p:nvPr>
        </p:nvGraphicFramePr>
        <p:xfrm>
          <a:off x="245012" y="1559653"/>
          <a:ext cx="4738858" cy="2196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88234161" name="TextBox 35"/>
          <p:cNvSpPr txBox="1"/>
          <p:nvPr/>
        </p:nvSpPr>
        <p:spPr bwMode="auto">
          <a:xfrm>
            <a:off x="550800" y="982923"/>
            <a:ext cx="4959154" cy="275388"/>
          </a:xfrm>
          <a:prstGeom prst="rect">
            <a:avLst/>
          </a:prstGeom>
          <a:noFill/>
        </p:spPr>
        <p:txBody>
          <a:bodyPr wrap="square" lIns="91386" tIns="45716" rIns="91386" bIns="45716">
            <a:spAutoFit/>
          </a:bodyPr>
          <a:lstStyle/>
          <a:p>
            <a:pPr algn="l">
              <a:lnSpc>
                <a:spcPts val="1298"/>
              </a:lnSpc>
              <a:spcBef>
                <a:spcPts val="298"/>
              </a:spcBef>
              <a:spcAft>
                <a:spcPts val="298"/>
              </a:spcAft>
              <a:defRPr/>
            </a:pPr>
            <a:r>
              <a:rPr lang="ru-RU" b="1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Контрольные цифры приема в СПО, чел.</a:t>
            </a:r>
            <a:endParaRPr b="1" i="0" u="none" strike="noStrike" cap="none" spc="0" dirty="0">
              <a:solidFill>
                <a:prstClr val="black"/>
              </a:solidFill>
              <a:latin typeface="PermianSansTypeface" panose="02000000000000000000" pitchFamily="50" charset="0"/>
              <a:cs typeface="PermianSlabSerifTypeface"/>
            </a:endParaRPr>
          </a:p>
        </p:txBody>
      </p:sp>
      <p:sp>
        <p:nvSpPr>
          <p:cNvPr id="900572419" name="Равнобедренный треугольник 36"/>
          <p:cNvSpPr/>
          <p:nvPr/>
        </p:nvSpPr>
        <p:spPr bwMode="auto">
          <a:xfrm>
            <a:off x="3262852" y="1252147"/>
            <a:ext cx="376054" cy="119848"/>
          </a:xfrm>
          <a:prstGeom prst="triangle">
            <a:avLst>
              <a:gd name="adj" fmla="val 5000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60766877" name="TextBox 37"/>
          <p:cNvSpPr txBox="1"/>
          <p:nvPr/>
        </p:nvSpPr>
        <p:spPr bwMode="auto">
          <a:xfrm>
            <a:off x="2770760" y="1387936"/>
            <a:ext cx="1706065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>
                <a:solidFill>
                  <a:srgbClr val="6198E7"/>
                </a:solidFill>
                <a:latin typeface="PermianSansTypeface"/>
              </a:rPr>
              <a:t>+ 2 372 </a:t>
            </a:r>
            <a:r>
              <a:rPr lang="ru-RU" sz="1400" b="1">
                <a:latin typeface="PermianSansTypeface"/>
              </a:rPr>
              <a:t>(+15,6 %)</a:t>
            </a:r>
            <a:endParaRPr/>
          </a:p>
        </p:txBody>
      </p:sp>
      <p:sp>
        <p:nvSpPr>
          <p:cNvPr id="2111057553" name="Shape 38"/>
          <p:cNvSpPr/>
          <p:nvPr/>
        </p:nvSpPr>
        <p:spPr bwMode="auto">
          <a:xfrm>
            <a:off x="1348198" y="1612874"/>
            <a:ext cx="2771386" cy="324480"/>
          </a:xfrm>
          <a:prstGeom prst="swooshArrow">
            <a:avLst>
              <a:gd name="adj1" fmla="val 15098"/>
              <a:gd name="adj2" fmla="val 31370"/>
            </a:avLst>
          </a:prstGeom>
          <a:solidFill>
            <a:srgbClr val="566A88"/>
          </a:solidFill>
          <a:ln>
            <a:noFill/>
          </a:ln>
        </p:spPr>
        <p:style>
          <a:lnRef idx="2">
            <a:srgbClr val="000000"/>
          </a:lnRef>
          <a:fillRef idx="1">
            <a:srgbClr val="00000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41454639" name="Прямоугольник 40"/>
          <p:cNvSpPr/>
          <p:nvPr/>
        </p:nvSpPr>
        <p:spPr bwMode="auto">
          <a:xfrm>
            <a:off x="550364" y="3461038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prstClr val="black"/>
                </a:solidFill>
                <a:latin typeface="PermianSansTypeface" panose="02000000000000000000" pitchFamily="50" charset="0"/>
              </a:rPr>
              <a:t>Новые профессии и специальности 2026 года: </a:t>
            </a:r>
            <a:endParaRPr sz="2000" dirty="0">
              <a:latin typeface="PermianSansTypeface" panose="02000000000000000000" pitchFamily="50" charset="0"/>
            </a:endParaRPr>
          </a:p>
        </p:txBody>
      </p:sp>
      <p:sp>
        <p:nvSpPr>
          <p:cNvPr id="1871074932" name="Прямоугольник 41"/>
          <p:cNvSpPr/>
          <p:nvPr/>
        </p:nvSpPr>
        <p:spPr bwMode="auto">
          <a:xfrm>
            <a:off x="587347" y="3814747"/>
            <a:ext cx="580852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</a:rPr>
              <a:t>Стоматологическое дело</a:t>
            </a:r>
            <a:endParaRPr sz="1400"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</a:rPr>
              <a:t>Разработка и управление программным обеспечением</a:t>
            </a:r>
            <a:endParaRPr sz="1400"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</a:rPr>
              <a:t>Техническая эксплуатация и сопровождение информационных систем</a:t>
            </a:r>
            <a:endParaRPr sz="1400"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 err="1">
                <a:solidFill>
                  <a:prstClr val="black"/>
                </a:solidFill>
                <a:latin typeface="PermianSansTypeface" panose="02000000000000000000" pitchFamily="50" charset="0"/>
              </a:rPr>
              <a:t>Дефектоскопист</a:t>
            </a:r>
            <a:endParaRPr lang="ru-RU" sz="1400" dirty="0">
              <a:solidFill>
                <a:prstClr val="black"/>
              </a:solidFill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</a:rPr>
              <a:t>Ремонтник горного оборудования</a:t>
            </a:r>
            <a:endParaRPr sz="1400"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</a:rPr>
              <a:t>Гидрогеология и инженерная геология</a:t>
            </a:r>
            <a:endParaRPr sz="1400"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</a:rPr>
              <a:t>Тепловые электрические станции</a:t>
            </a:r>
            <a:endParaRPr sz="1400"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</a:rPr>
              <a:t>Социально-культурная деятельность (по видам)</a:t>
            </a:r>
            <a:endParaRPr sz="1400"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</a:rPr>
              <a:t>Металлургия цветных металлов</a:t>
            </a:r>
            <a:endParaRPr sz="1400" dirty="0">
              <a:latin typeface="PermianSansTypeface" panose="02000000000000000000" pitchFamily="50" charset="0"/>
            </a:endParaRPr>
          </a:p>
          <a:p>
            <a:pPr marL="285750" indent="-285750">
              <a:buFont typeface="Wingdings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</a:rPr>
              <a:t>Преподавание в основном общем образовании</a:t>
            </a:r>
            <a:endParaRPr sz="1400" dirty="0">
              <a:latin typeface="PermianSansTypeface" panose="02000000000000000000" pitchFamily="50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490" y="1050176"/>
            <a:ext cx="5661924" cy="4246443"/>
          </a:xfrm>
          <a:prstGeom prst="rect">
            <a:avLst/>
          </a:prstGeom>
        </p:spPr>
      </p:pic>
      <p:sp>
        <p:nvSpPr>
          <p:cNvPr id="21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22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A2A63FBB-3C29-4AE8-814C-BA63FF34FA88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6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3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5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7" name="Рисунок 62"/>
          <p:cNvPicPr/>
          <p:nvPr/>
        </p:nvPicPr>
        <p:blipFill>
          <a:blip r:embed="rId4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4839841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Прямоугольник 17"/>
          <p:cNvSpPr/>
          <p:nvPr/>
        </p:nvSpPr>
        <p:spPr>
          <a:xfrm>
            <a:off x="-5760" y="-18720"/>
            <a:ext cx="12196080" cy="8143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583" name="TextBox 11"/>
          <p:cNvSpPr/>
          <p:nvPr/>
        </p:nvSpPr>
        <p:spPr>
          <a:xfrm>
            <a:off x="549360" y="212400"/>
            <a:ext cx="112496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РАСШИРЯЕМ ВОЗМОЖНОСТИ ДЛЯ РАЗВИТИЯ ДЕТЕЙ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92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593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E4B46E9A-ED82-434F-9FFD-ED9ABA9838C8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60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94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" name="Текст 55">
            <a:extLst>
              <a:ext uri="{FF2B5EF4-FFF2-40B4-BE49-F238E27FC236}">
                <a16:creationId xmlns:a16="http://schemas.microsoft.com/office/drawing/2014/main" id="{6C1F0511-5F3C-F4E1-52D8-EAE583F6C0F7}"/>
              </a:ext>
            </a:extLst>
          </p:cNvPr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6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Рисунок 13">
            <a:extLst>
              <a:ext uri="{FF2B5EF4-FFF2-40B4-BE49-F238E27FC236}">
                <a16:creationId xmlns:a16="http://schemas.microsoft.com/office/drawing/2014/main" id="{11558BD6-A5C6-83EC-4913-39FAF23ABA5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989820" y="1026720"/>
            <a:ext cx="6889316" cy="4304986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70B71CE5-3304-E361-604A-A3B5D6A6217D}"/>
              </a:ext>
            </a:extLst>
          </p:cNvPr>
          <p:cNvSpPr/>
          <p:nvPr/>
        </p:nvSpPr>
        <p:spPr>
          <a:xfrm>
            <a:off x="549720" y="1038944"/>
            <a:ext cx="4371905" cy="8025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square" lIns="90000" tIns="45000" rIns="90000" bIns="45000" numCol="1" spcCol="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94,6%</a:t>
            </a:r>
            <a:endParaRPr lang="ru-RU" sz="4000" u="none" strike="noStrike" dirty="0">
              <a:solidFill>
                <a:srgbClr val="6198E7"/>
              </a:solidFill>
              <a:uFillTx/>
              <a:latin typeface="Open Sans"/>
            </a:endParaRPr>
          </a:p>
          <a:p>
            <a:pPr defTabSz="914400">
              <a:lnSpc>
                <a:spcPts val="1800"/>
              </a:lnSpc>
            </a:pPr>
            <a:r>
              <a:rPr lang="ru-RU" sz="1400" b="0" u="none" strike="noStrike" dirty="0">
                <a:solidFill>
                  <a:schemeClr val="dk1"/>
                </a:solidFill>
                <a:uFillTx/>
                <a:latin typeface="PermianSansTypeface"/>
                <a:ea typeface="PermianSansTypeface"/>
              </a:rPr>
              <a:t>охват детей дополнительным образованием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E7C589C3-AC27-A4C1-F13E-5D0197F9444A}"/>
              </a:ext>
            </a:extLst>
          </p:cNvPr>
          <p:cNvSpPr/>
          <p:nvPr/>
        </p:nvSpPr>
        <p:spPr>
          <a:xfrm>
            <a:off x="2097740" y="5459506"/>
            <a:ext cx="9781395" cy="775035"/>
          </a:xfrm>
          <a:prstGeom prst="rect">
            <a:avLst/>
          </a:prstGeom>
          <a:noFill/>
          <a:ln w="3175">
            <a:solidFill>
              <a:srgbClr val="566A8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no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</a:pPr>
            <a:r>
              <a:rPr lang="en-US" dirty="0">
                <a:solidFill>
                  <a:srgbClr val="6198E7"/>
                </a:solidFill>
                <a:latin typeface="PermianSansTypeface"/>
                <a:ea typeface="PermianSansTypeface"/>
              </a:rPr>
              <a:t>&gt;</a:t>
            </a:r>
            <a:r>
              <a:rPr lang="ru-RU" dirty="0">
                <a:solidFill>
                  <a:srgbClr val="6198E7"/>
                </a:solidFill>
                <a:latin typeface="PermianSansTypeface"/>
                <a:ea typeface="PermianSansTypeface"/>
              </a:rPr>
              <a:t>97%</a:t>
            </a:r>
            <a:r>
              <a:rPr lang="ru-RU" dirty="0">
                <a:solidFill>
                  <a:schemeClr val="dk1"/>
                </a:solidFill>
                <a:latin typeface="PermianSansTypeface"/>
                <a:ea typeface="PermianSansTypeface"/>
              </a:rPr>
              <a:t> о</a:t>
            </a:r>
            <a:r>
              <a:rPr lang="ru-RU" u="none" strike="noStrike" dirty="0">
                <a:solidFill>
                  <a:schemeClr val="dk1"/>
                </a:solidFill>
                <a:uFillTx/>
                <a:latin typeface="PermianSansTypeface"/>
                <a:ea typeface="PermianSansTypeface"/>
              </a:rPr>
              <a:t>хват дополнительным образованием</a:t>
            </a:r>
            <a:endParaRPr lang="ru-RU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</a:pPr>
            <a:r>
              <a:rPr lang="ru-RU" b="0" u="none" strike="noStrike" dirty="0">
                <a:solidFill>
                  <a:srgbClr val="000000"/>
                </a:solidFill>
                <a:uFillTx/>
                <a:latin typeface="PermianSansTypeface"/>
                <a:ea typeface="PermianSansTypeface"/>
              </a:rPr>
              <a:t>Запись детей на программы дополнительного образования через </a:t>
            </a:r>
            <a:r>
              <a:rPr lang="ru-RU" u="none" strike="noStrike" dirty="0">
                <a:solidFill>
                  <a:srgbClr val="000000"/>
                </a:solidFill>
                <a:uFillTx/>
                <a:latin typeface="PermianSansTypeface"/>
                <a:ea typeface="PermianSansTypeface"/>
              </a:rPr>
              <a:t>портал </a:t>
            </a:r>
            <a:r>
              <a:rPr lang="ru-RU" u="none" strike="noStrike" dirty="0" err="1">
                <a:solidFill>
                  <a:srgbClr val="000000"/>
                </a:solidFill>
                <a:uFillTx/>
                <a:latin typeface="PermianSansTypeface"/>
                <a:ea typeface="PermianSansTypeface"/>
              </a:rPr>
              <a:t>Госуслуг</a:t>
            </a:r>
            <a:endParaRPr lang="ru-RU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TextBox 31">
            <a:extLst>
              <a:ext uri="{FF2B5EF4-FFF2-40B4-BE49-F238E27FC236}">
                <a16:creationId xmlns:a16="http://schemas.microsoft.com/office/drawing/2014/main" id="{D7AA7FF3-F57E-C5AC-A933-765B022BF460}"/>
              </a:ext>
            </a:extLst>
          </p:cNvPr>
          <p:cNvSpPr/>
          <p:nvPr/>
        </p:nvSpPr>
        <p:spPr>
          <a:xfrm>
            <a:off x="549361" y="1919007"/>
            <a:ext cx="4175040" cy="110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square" lIns="90000" tIns="45000" rIns="90000" bIns="45000" numCol="1" spcCol="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155</a:t>
            </a:r>
            <a:br>
              <a:rPr lang="ru-RU" sz="2400" b="1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</a:br>
            <a:r>
              <a:rPr lang="ru-RU" sz="1400" u="none" strike="noStrike" dirty="0">
                <a:uFillTx/>
                <a:latin typeface="PermianSansTypeface"/>
                <a:ea typeface="PermianSansTypeface"/>
              </a:rPr>
              <a:t>центров, </a:t>
            </a:r>
            <a:r>
              <a:rPr lang="ru-RU" sz="1400" b="0" u="none" strike="noStrike" dirty="0">
                <a:uFillTx/>
                <a:latin typeface="PermianSansTypeface"/>
                <a:ea typeface="PermianSansTypeface"/>
              </a:rPr>
              <a:t>открытых в рамках нацпроекта «Образование»: Точки роста, </a:t>
            </a:r>
            <a:r>
              <a:rPr lang="ru-RU" sz="1400" b="0" u="none" strike="noStrike" dirty="0" err="1">
                <a:uFillTx/>
                <a:latin typeface="PermianSansTypeface"/>
                <a:ea typeface="PermianSansTypeface"/>
              </a:rPr>
              <a:t>Кванториумы</a:t>
            </a:r>
            <a:r>
              <a:rPr lang="ru-RU" sz="1400" b="0" u="none" strike="noStrike" dirty="0">
                <a:uFillTx/>
                <a:latin typeface="PermianSansTypeface"/>
                <a:ea typeface="PermianSansTypeface"/>
              </a:rPr>
              <a:t>, ИТ-кубы</a:t>
            </a:r>
            <a:endParaRPr lang="ru-RU" sz="1400" b="0" u="none" strike="noStrike" dirty="0">
              <a:uFillTx/>
              <a:latin typeface="Open Sans"/>
            </a:endParaRPr>
          </a:p>
        </p:txBody>
      </p:sp>
      <p:sp>
        <p:nvSpPr>
          <p:cNvPr id="7" name="TextBox 32">
            <a:extLst>
              <a:ext uri="{FF2B5EF4-FFF2-40B4-BE49-F238E27FC236}">
                <a16:creationId xmlns:a16="http://schemas.microsoft.com/office/drawing/2014/main" id="{7546EE5B-9458-4413-F6B3-2762596D352C}"/>
              </a:ext>
            </a:extLst>
          </p:cNvPr>
          <p:cNvSpPr/>
          <p:nvPr/>
        </p:nvSpPr>
        <p:spPr>
          <a:xfrm>
            <a:off x="549361" y="3200232"/>
            <a:ext cx="4372264" cy="931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square" lIns="90000" tIns="45000" rIns="90000" bIns="45000" numCol="1" spcCol="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225</a:t>
            </a:r>
            <a:br>
              <a:rPr lang="ru-RU" sz="2400" b="1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</a:br>
            <a:r>
              <a:rPr lang="ru-RU" sz="1400" u="none" strike="noStrike" dirty="0">
                <a:uFillTx/>
                <a:latin typeface="PermianSansTypeface"/>
                <a:ea typeface="PermianSansTypeface"/>
              </a:rPr>
              <a:t>учреждений </a:t>
            </a:r>
            <a:r>
              <a:rPr lang="ru-RU" sz="1400" b="0" u="none" strike="noStrike" dirty="0">
                <a:uFillTx/>
                <a:latin typeface="PermianSansTypeface"/>
                <a:ea typeface="PermianSansTypeface"/>
              </a:rPr>
              <a:t>дополнительного образования Пермского края</a:t>
            </a:r>
            <a:endParaRPr lang="ru-RU" sz="1600" b="0" u="none" strike="noStrike" dirty="0">
              <a:uFillTx/>
              <a:latin typeface="Open Sans"/>
            </a:endParaRPr>
          </a:p>
        </p:txBody>
      </p:sp>
      <p:sp>
        <p:nvSpPr>
          <p:cNvPr id="8" name="TextBox 33">
            <a:extLst>
              <a:ext uri="{FF2B5EF4-FFF2-40B4-BE49-F238E27FC236}">
                <a16:creationId xmlns:a16="http://schemas.microsoft.com/office/drawing/2014/main" id="{9D9075BB-6FD1-7335-ECFD-32522E2BB6DD}"/>
              </a:ext>
            </a:extLst>
          </p:cNvPr>
          <p:cNvSpPr/>
          <p:nvPr/>
        </p:nvSpPr>
        <p:spPr>
          <a:xfrm>
            <a:off x="549361" y="4156555"/>
            <a:ext cx="4372264" cy="110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square" lIns="90000" tIns="45000" rIns="90000" bIns="45000" numCol="1" spcCol="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en-US" sz="40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&gt;1 500</a:t>
            </a:r>
            <a:br>
              <a:rPr lang="ru-RU" sz="2400" b="1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</a:br>
            <a:r>
              <a:rPr lang="ru-RU" sz="1400" u="none" strike="noStrike" dirty="0">
                <a:uFillTx/>
                <a:latin typeface="PermianSansTypeface"/>
                <a:ea typeface="PermianSansTypeface"/>
              </a:rPr>
              <a:t>учреждений культуры, спорта и молодежной политики </a:t>
            </a:r>
            <a:r>
              <a:rPr lang="ru-RU" sz="1400" u="none" strike="noStrike" dirty="0">
                <a:uFillTx/>
                <a:latin typeface="PermianSansTypeface"/>
                <a:ea typeface="Arial"/>
              </a:rPr>
              <a:t>(музеи, библиотеки, дома культуры, молодёжные центры и др.)</a:t>
            </a:r>
            <a:endParaRPr lang="ru-RU" sz="1400" u="none" strike="noStrike" dirty="0">
              <a:uFillTx/>
              <a:latin typeface="Open Sans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77A2371B-2E5A-48F5-2214-4DC242FD291E}"/>
              </a:ext>
            </a:extLst>
          </p:cNvPr>
          <p:cNvSpPr/>
          <p:nvPr/>
        </p:nvSpPr>
        <p:spPr bwMode="auto">
          <a:xfrm>
            <a:off x="658378" y="5459505"/>
            <a:ext cx="1439363" cy="775035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ЗАДАЧИ</a:t>
            </a:r>
            <a:br>
              <a:rPr lang="ru-RU" sz="2000" dirty="0"/>
            </a:br>
            <a:r>
              <a:rPr lang="ru-RU" sz="2000" b="1" dirty="0">
                <a:solidFill>
                  <a:schemeClr val="lt1"/>
                </a:solidFill>
                <a:latin typeface="PermianSansTypeface"/>
              </a:rPr>
              <a:t>НА 2026 Г.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4408099" name="Прямоугольник 39"/>
          <p:cNvSpPr/>
          <p:nvPr/>
        </p:nvSpPr>
        <p:spPr bwMode="auto">
          <a:xfrm>
            <a:off x="0" y="-720"/>
            <a:ext cx="12191400" cy="8060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u="none" strike="noStrike">
              <a:solidFill>
                <a:schemeClr val="lt1"/>
              </a:solidFill>
              <a:latin typeface="PermianSansTypeface"/>
            </a:endParaRPr>
          </a:p>
        </p:txBody>
      </p:sp>
      <p:sp>
        <p:nvSpPr>
          <p:cNvPr id="1959574168" name="Текст 4"/>
          <p:cNvSpPr/>
          <p:nvPr/>
        </p:nvSpPr>
        <p:spPr bwMode="auto">
          <a:xfrm>
            <a:off x="550800" y="212400"/>
            <a:ext cx="11285600" cy="337319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tabLst>
                <a:tab pos="0" algn="l"/>
              </a:tabLst>
              <a:defRPr/>
            </a:pPr>
            <a:r>
              <a:rPr lang="ru-RU" sz="2400" b="1" u="none" strike="noStrike" dirty="0">
                <a:solidFill>
                  <a:schemeClr val="lt1"/>
                </a:solidFill>
                <a:latin typeface="PermianSansTypeface"/>
                <a:ea typeface="PermianSansTypeface"/>
              </a:rPr>
              <a:t>ДОСТУПНОСТЬ ДОПОЛНИТЕЛЬНОГО ОБРАЗОВАНИЯ</a:t>
            </a:r>
            <a:endParaRPr lang="ru-RU" sz="2400" b="0" u="none" strike="noStrike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2503747" name="Рисунок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06638" y="3695070"/>
            <a:ext cx="3282175" cy="1969304"/>
          </a:xfrm>
          <a:prstGeom prst="rect">
            <a:avLst/>
          </a:prstGeom>
        </p:spPr>
      </p:pic>
      <p:pic>
        <p:nvPicPr>
          <p:cNvPr id="1027462011" name="Рисунок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43442" y="968989"/>
            <a:ext cx="3292798" cy="1975679"/>
          </a:xfrm>
          <a:prstGeom prst="rect">
            <a:avLst/>
          </a:prstGeom>
        </p:spPr>
      </p:pic>
      <p:pic>
        <p:nvPicPr>
          <p:cNvPr id="585996082" name="Рисунок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79274" y="977263"/>
            <a:ext cx="3309539" cy="1985723"/>
          </a:xfrm>
          <a:prstGeom prst="rect">
            <a:avLst/>
          </a:prstGeom>
        </p:spPr>
      </p:pic>
      <p:pic>
        <p:nvPicPr>
          <p:cNvPr id="1246362137" name="Рисунок 36" descr="Точка роста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924" y="5710440"/>
            <a:ext cx="436145" cy="43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1524282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3"/>
          <a:stretch/>
        </p:blipFill>
        <p:spPr bwMode="auto">
          <a:xfrm>
            <a:off x="618420" y="3695070"/>
            <a:ext cx="3280768" cy="1968460"/>
          </a:xfrm>
          <a:prstGeom prst="rect">
            <a:avLst/>
          </a:prstGeom>
        </p:spPr>
      </p:pic>
      <p:pic>
        <p:nvPicPr>
          <p:cNvPr id="280850509" name="Рисунок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3279" y="991512"/>
            <a:ext cx="3305909" cy="1983545"/>
          </a:xfrm>
          <a:prstGeom prst="rect">
            <a:avLst/>
          </a:prstGeom>
        </p:spPr>
      </p:pic>
      <p:pic>
        <p:nvPicPr>
          <p:cNvPr id="1841281547" name="Рисунок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537091" y="3018058"/>
            <a:ext cx="437972" cy="441623"/>
          </a:xfrm>
          <a:prstGeom prst="rect">
            <a:avLst/>
          </a:prstGeom>
        </p:spPr>
      </p:pic>
      <p:pic>
        <p:nvPicPr>
          <p:cNvPr id="1541440459" name="Рисунок 4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76831" y="3038009"/>
            <a:ext cx="439356" cy="447132"/>
          </a:xfrm>
          <a:prstGeom prst="rect">
            <a:avLst/>
          </a:prstGeom>
        </p:spPr>
      </p:pic>
      <p:sp>
        <p:nvSpPr>
          <p:cNvPr id="939927472" name="Прямоугольник 41"/>
          <p:cNvSpPr/>
          <p:nvPr/>
        </p:nvSpPr>
        <p:spPr bwMode="auto">
          <a:xfrm>
            <a:off x="1289937" y="2948407"/>
            <a:ext cx="2584868" cy="61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7 </a:t>
            </a:r>
            <a:r>
              <a:rPr lang="ru-RU" sz="1400" dirty="0">
                <a:latin typeface="PermianSansTypeface" panose="02000000000000000000" pitchFamily="50" charset="0"/>
              </a:rPr>
              <a:t>центров цифрового образования «ИТ-куб»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&gt; 13 тыс. </a:t>
            </a:r>
            <a:r>
              <a:rPr lang="ru-RU" sz="1400" dirty="0">
                <a:latin typeface="PermianSansTypeface" panose="02000000000000000000" pitchFamily="50" charset="0"/>
              </a:rPr>
              <a:t>детей ежегодно</a:t>
            </a:r>
          </a:p>
        </p:txBody>
      </p:sp>
      <p:sp>
        <p:nvSpPr>
          <p:cNvPr id="1235581457" name="Прямоугольник 42"/>
          <p:cNvSpPr/>
          <p:nvPr/>
        </p:nvSpPr>
        <p:spPr bwMode="auto">
          <a:xfrm>
            <a:off x="4975063" y="2972509"/>
            <a:ext cx="2697638" cy="613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</a:rPr>
              <a:t>5</a:t>
            </a:r>
            <a:r>
              <a:rPr lang="ru-RU" sz="1400" b="1" dirty="0">
                <a:solidFill>
                  <a:srgbClr val="293340"/>
                </a:solidFill>
                <a:latin typeface="PermianSansTypeface"/>
              </a:rPr>
              <a:t> </a:t>
            </a:r>
            <a:r>
              <a:rPr lang="ru-RU" sz="1400" dirty="0">
                <a:latin typeface="PermianSansTypeface"/>
              </a:rPr>
              <a:t>школьных технопарков «Кванториум»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</a:rPr>
              <a:t>&gt; 7 тыс. </a:t>
            </a:r>
            <a:r>
              <a:rPr lang="ru-RU" sz="1400" dirty="0">
                <a:latin typeface="PermianSansTypeface"/>
              </a:rPr>
              <a:t>детей ежегодно</a:t>
            </a:r>
            <a:endParaRPr lang="ru-RU" sz="1400" dirty="0"/>
          </a:p>
        </p:txBody>
      </p:sp>
      <p:pic>
        <p:nvPicPr>
          <p:cNvPr id="1734958123" name="Рисунок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342968" y="3022788"/>
            <a:ext cx="437972" cy="441623"/>
          </a:xfrm>
          <a:prstGeom prst="rect">
            <a:avLst/>
          </a:prstGeom>
        </p:spPr>
      </p:pic>
      <p:sp>
        <p:nvSpPr>
          <p:cNvPr id="1026743464" name="Прямоугольник 45"/>
          <p:cNvSpPr/>
          <p:nvPr/>
        </p:nvSpPr>
        <p:spPr bwMode="auto">
          <a:xfrm>
            <a:off x="8780940" y="2962357"/>
            <a:ext cx="2755299" cy="613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293340"/>
                </a:solidFill>
                <a:latin typeface="PermianSansTypeface"/>
              </a:rPr>
              <a:t> </a:t>
            </a:r>
            <a:r>
              <a:rPr lang="ru-RU" sz="1400" dirty="0">
                <a:latin typeface="PermianSansTypeface"/>
              </a:rPr>
              <a:t>Детский технопарк «Кванториум Фотоника»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/>
              </a:rPr>
              <a:t>&gt; 12 тыс. </a:t>
            </a:r>
            <a:r>
              <a:rPr lang="ru-RU" sz="1400" dirty="0">
                <a:latin typeface="PermianSansTypeface"/>
              </a:rPr>
              <a:t>детей ежегодно</a:t>
            </a:r>
            <a:endParaRPr lang="ru-RU" sz="1400" dirty="0"/>
          </a:p>
        </p:txBody>
      </p:sp>
      <p:sp>
        <p:nvSpPr>
          <p:cNvPr id="805994076" name="Прямоугольник 48"/>
          <p:cNvSpPr/>
          <p:nvPr/>
        </p:nvSpPr>
        <p:spPr bwMode="auto">
          <a:xfrm>
            <a:off x="1127810" y="5724675"/>
            <a:ext cx="2778341" cy="439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135</a:t>
            </a:r>
            <a:r>
              <a:rPr lang="ru-RU" sz="1400" b="1" dirty="0">
                <a:latin typeface="PermianSansTypeface" panose="02000000000000000000" pitchFamily="50" charset="0"/>
              </a:rPr>
              <a:t> </a:t>
            </a:r>
            <a:r>
              <a:rPr lang="ru-RU" sz="1400" dirty="0">
                <a:latin typeface="PermianSansTypeface" panose="02000000000000000000" pitchFamily="50" charset="0"/>
              </a:rPr>
              <a:t>центров «Точка роста»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&gt; 50 тыс. </a:t>
            </a:r>
            <a:r>
              <a:rPr lang="ru-RU" sz="1400" dirty="0">
                <a:latin typeface="PermianSansTypeface" panose="02000000000000000000" pitchFamily="50" charset="0"/>
              </a:rPr>
              <a:t>детей ежегодно</a:t>
            </a:r>
          </a:p>
        </p:txBody>
      </p:sp>
      <p:pic>
        <p:nvPicPr>
          <p:cNvPr id="1133972915" name="Picture 2" descr="https://sun87-2.userapi.com/s/v1/ig2/XlkCDzc2Vr5jflM3rrTQcP2JRfZRwb3j0H-BE1oJcSg3s-1UrBMu5J1ubPEbrBFFb2Qa5WHA6KtYOXVC2LWwTK8E.jpg?quality=95&amp;as=32x21,48x32,72x48,108x72,160x107,240x160,360x240,480x320,540x360,640x427,720x480,1080x720,1280x853,1440x960,2560x1707&amp;from=bu&amp;u=DAfc1He7qf9n8NouSTVIxMxyW29gVAre5mQPLxz322Q&amp;cs=807x53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43442" y="3696727"/>
            <a:ext cx="3277536" cy="1966521"/>
          </a:xfrm>
          <a:prstGeom prst="rect">
            <a:avLst/>
          </a:prstGeom>
          <a:noFill/>
        </p:spPr>
      </p:pic>
      <p:sp>
        <p:nvSpPr>
          <p:cNvPr id="1323948968" name="Прямоугольник 52"/>
          <p:cNvSpPr/>
          <p:nvPr/>
        </p:nvSpPr>
        <p:spPr bwMode="auto">
          <a:xfrm>
            <a:off x="8780941" y="5733834"/>
            <a:ext cx="2687857" cy="439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400" dirty="0">
                <a:latin typeface="PermianSansTypeface" panose="02000000000000000000" pitchFamily="50" charset="0"/>
              </a:rPr>
              <a:t>«Академия первых»</a:t>
            </a:r>
            <a:br>
              <a:rPr lang="ru-RU" sz="1400" dirty="0">
                <a:latin typeface="PermianSansTypeface" panose="02000000000000000000" pitchFamily="50" charset="0"/>
              </a:rPr>
            </a:b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&gt; 7 тыс. </a:t>
            </a:r>
            <a:r>
              <a:rPr lang="ru-RU" sz="1400" dirty="0">
                <a:latin typeface="PermianSansTypeface" panose="02000000000000000000" pitchFamily="50" charset="0"/>
              </a:rPr>
              <a:t>детей ежегодно</a:t>
            </a:r>
          </a:p>
        </p:txBody>
      </p:sp>
      <p:pic>
        <p:nvPicPr>
          <p:cNvPr id="389792484" name="Picture 4" descr="Picture backgroun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232291" y="5731163"/>
            <a:ext cx="637470" cy="427856"/>
          </a:xfrm>
          <a:prstGeom prst="rect">
            <a:avLst/>
          </a:prstGeom>
          <a:noFill/>
        </p:spPr>
      </p:pic>
      <p:sp>
        <p:nvSpPr>
          <p:cNvPr id="1362436758" name="Прямоугольник 55"/>
          <p:cNvSpPr/>
          <p:nvPr/>
        </p:nvSpPr>
        <p:spPr bwMode="auto">
          <a:xfrm>
            <a:off x="4860448" y="5794986"/>
            <a:ext cx="3382994" cy="61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5 (+3) </a:t>
            </a:r>
            <a:r>
              <a:rPr lang="ru-RU" sz="1400" dirty="0">
                <a:latin typeface="PermianSansTypeface" panose="02000000000000000000" pitchFamily="50" charset="0"/>
              </a:rPr>
              <a:t>мобильных технопарков Кванториум, </a:t>
            </a:r>
            <a:r>
              <a:rPr lang="ru-RU" sz="1400" b="1" dirty="0">
                <a:solidFill>
                  <a:srgbClr val="6198E7"/>
                </a:solidFill>
                <a:latin typeface="PermianSansTypeface" panose="02000000000000000000" pitchFamily="50" charset="0"/>
              </a:rPr>
              <a:t>&gt; 4 тыс. </a:t>
            </a:r>
            <a:r>
              <a:rPr lang="ru-RU" sz="1400" dirty="0">
                <a:latin typeface="PermianSansTypeface" panose="02000000000000000000" pitchFamily="50" charset="0"/>
              </a:rPr>
              <a:t>детей ежегодно</a:t>
            </a:r>
          </a:p>
          <a:p>
            <a:pPr lvl="0">
              <a:lnSpc>
                <a:spcPct val="80000"/>
              </a:lnSpc>
              <a:defRPr/>
            </a:pPr>
            <a:endParaRPr sz="1400" dirty="0">
              <a:latin typeface="PermianSansTypeface" panose="02000000000000000000" pitchFamily="50" charset="0"/>
            </a:endParaRPr>
          </a:p>
        </p:txBody>
      </p:sp>
      <p:pic>
        <p:nvPicPr>
          <p:cNvPr id="1132518469" name="Picture 8" descr="Picture backgroun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493030" y="5791301"/>
            <a:ext cx="395525" cy="397991"/>
          </a:xfrm>
          <a:prstGeom prst="rect">
            <a:avLst/>
          </a:prstGeom>
          <a:noFill/>
        </p:spPr>
      </p:pic>
      <p:sp>
        <p:nvSpPr>
          <p:cNvPr id="35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36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9B461F35-260F-4186-B3D8-4BC4844C490D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61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7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8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39" name="Рисунок 62"/>
          <p:cNvPicPr/>
          <p:nvPr/>
        </p:nvPicPr>
        <p:blipFill>
          <a:blip r:embed="rId1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8802832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Прямоугольник 17"/>
          <p:cNvSpPr/>
          <p:nvPr/>
        </p:nvSpPr>
        <p:spPr>
          <a:xfrm>
            <a:off x="-5760" y="-18720"/>
            <a:ext cx="12196080" cy="81432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598" name="TextBox 11"/>
          <p:cNvSpPr/>
          <p:nvPr/>
        </p:nvSpPr>
        <p:spPr>
          <a:xfrm>
            <a:off x="550800" y="212400"/>
            <a:ext cx="112179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FFFFFF"/>
                </a:solidFill>
                <a:uFillTx/>
                <a:latin typeface="PermianSansTypeface"/>
                <a:ea typeface="Arial"/>
              </a:rPr>
              <a:t>ОЗДОРОВИТЕЛЬНАЯ КАМПАНИЯ 2026 ГОДА 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99" name="TextBox 321568228"/>
          <p:cNvSpPr/>
          <p:nvPr/>
        </p:nvSpPr>
        <p:spPr>
          <a:xfrm>
            <a:off x="539584" y="834840"/>
            <a:ext cx="5534198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square" lIns="90000" tIns="45000" rIns="90000" bIns="45000" numCol="1" spcCol="0" anchor="t">
            <a:spAutoFit/>
          </a:bodyPr>
          <a:lstStyle/>
          <a:p>
            <a:pPr>
              <a:spcAft>
                <a:spcPts val="598"/>
              </a:spcAft>
            </a:pP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300 тыс.</a:t>
            </a:r>
            <a:br>
              <a:rPr lang="ru-RU" sz="2400" b="1" dirty="0">
                <a:solidFill>
                  <a:srgbClr val="2F5696"/>
                </a:solidFill>
                <a:latin typeface="PermianSansTypeface"/>
                <a:ea typeface="Arial"/>
              </a:rPr>
            </a:br>
            <a:r>
              <a:rPr lang="ru-RU" sz="1400" u="none" strike="noStrike" dirty="0">
                <a:uFillTx/>
                <a:latin typeface="PermianSansTypeface"/>
                <a:ea typeface="Arial"/>
              </a:rPr>
              <a:t>детей </a:t>
            </a:r>
            <a:r>
              <a:rPr lang="ru-RU" sz="1400" dirty="0">
                <a:solidFill>
                  <a:srgbClr val="000000"/>
                </a:solidFill>
                <a:latin typeface="PermianSansTypeface"/>
              </a:rPr>
              <a:t>охвачено формами оздоровления, отдыха и занятости</a:t>
            </a:r>
            <a:endParaRPr lang="ru-RU" sz="14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00" name="TextBox 303189496"/>
          <p:cNvSpPr/>
          <p:nvPr/>
        </p:nvSpPr>
        <p:spPr>
          <a:xfrm>
            <a:off x="550799" y="1756716"/>
            <a:ext cx="1571407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square"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  <a:spcAft>
                <a:spcPts val="1196"/>
              </a:spcAft>
            </a:pP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1 102</a:t>
            </a:r>
            <a:br>
              <a:rPr lang="ru-RU" sz="4000" dirty="0">
                <a:solidFill>
                  <a:srgbClr val="2F5696"/>
                </a:solidFill>
                <a:latin typeface="PermianSansTypeface"/>
                <a:ea typeface="PermianSansTypeface"/>
              </a:rPr>
            </a:br>
            <a:r>
              <a:rPr lang="ru-RU" sz="1400" b="0" u="none" strike="noStrike" dirty="0">
                <a:solidFill>
                  <a:schemeClr val="dk1"/>
                </a:solidFill>
                <a:uFillTx/>
                <a:latin typeface="PermianSansTypeface"/>
                <a:ea typeface="PermianSansTypeface"/>
              </a:rPr>
              <a:t>лагеря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601" name="Рисунок 192299663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1"/>
          <a:stretch/>
        </p:blipFill>
        <p:spPr>
          <a:xfrm flipH="1">
            <a:off x="6173529" y="1026720"/>
            <a:ext cx="5779726" cy="3427812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3" name="TextBox 12"/>
          <p:cNvSpPr/>
          <p:nvPr/>
        </p:nvSpPr>
        <p:spPr>
          <a:xfrm>
            <a:off x="1970860" y="4582332"/>
            <a:ext cx="9982395" cy="1533988"/>
          </a:xfrm>
          <a:prstGeom prst="rect">
            <a:avLst/>
          </a:prstGeom>
          <a:noFill/>
          <a:ln w="3175">
            <a:solidFill>
              <a:srgbClr val="566A8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n w="3175">
                  <a:noFill/>
                </a:ln>
                <a:solidFill>
                  <a:srgbClr val="000000"/>
                </a:solidFill>
                <a:latin typeface="PermianSansTypeface" panose="02000000000000000000" pitchFamily="50" charset="0"/>
              </a:rPr>
              <a:t>Обеспечить безопасность детей</a:t>
            </a:r>
          </a:p>
          <a:p>
            <a:pPr marL="285750" indent="-285750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n w="3175">
                  <a:noFill/>
                </a:ln>
                <a:solidFill>
                  <a:srgbClr val="000000"/>
                </a:solidFill>
                <a:latin typeface="PermianSansTypeface" panose="02000000000000000000" pitchFamily="50" charset="0"/>
              </a:rPr>
              <a:t>Предусмотреть подключение уполномоченных органов и лагерей к Единому сервису организации отдыха и оздоровления детей на портале ГОСУСЛУГИ до 1 декабря 2026 года</a:t>
            </a:r>
          </a:p>
          <a:p>
            <a:pPr marL="285750" indent="-285750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n w="3175">
                  <a:noFill/>
                </a:ln>
                <a:solidFill>
                  <a:srgbClr val="000000"/>
                </a:solidFill>
                <a:latin typeface="PermianSansTypeface" panose="02000000000000000000" pitchFamily="50" charset="0"/>
              </a:rPr>
              <a:t>Обеспечить охват детей всеми формами оздоровления, отдыха и занятости не ниже 90%</a:t>
            </a:r>
          </a:p>
          <a:p>
            <a:pPr marL="285750" indent="-285750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n w="3175">
                  <a:noFill/>
                </a:ln>
                <a:solidFill>
                  <a:srgbClr val="000000"/>
                </a:solidFill>
                <a:latin typeface="PermianSansTypeface" panose="02000000000000000000" pitchFamily="50" charset="0"/>
              </a:rPr>
              <a:t>Представить сведения в реестр организаций отдыха детей и их оздоровления в части сроков смен и количества мест до 1 февраля 2027 года, в части СЭЗ - до 15 апреля 2027 года</a:t>
            </a:r>
            <a:endParaRPr lang="ru-RU" sz="1400" b="0" u="none" strike="noStrike" dirty="0">
              <a:ln w="3175">
                <a:noFill/>
              </a:ln>
              <a:solidFill>
                <a:srgbClr val="000000"/>
              </a:solidFill>
              <a:uFillTx/>
              <a:latin typeface="PermianSansTypeface" panose="02000000000000000000" pitchFamily="50" charset="0"/>
            </a:endParaRPr>
          </a:p>
        </p:txBody>
      </p:sp>
      <p:sp>
        <p:nvSpPr>
          <p:cNvPr id="605" name="TextBox 473878565"/>
          <p:cNvSpPr/>
          <p:nvPr/>
        </p:nvSpPr>
        <p:spPr>
          <a:xfrm>
            <a:off x="539584" y="3116611"/>
            <a:ext cx="1571407" cy="11373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square"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  <a:spcAft>
                <a:spcPts val="1196"/>
              </a:spcAft>
            </a:pPr>
            <a: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&gt;800</a:t>
            </a:r>
            <a:br>
              <a:rPr lang="ru-RU" sz="40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</a:br>
            <a:r>
              <a:rPr lang="ru-RU" sz="1400" b="0" u="none" strike="noStrike" dirty="0">
                <a:solidFill>
                  <a:schemeClr val="dk1"/>
                </a:solidFill>
                <a:uFillTx/>
                <a:latin typeface="PermianSansTypeface"/>
                <a:ea typeface="PermianSansTypeface"/>
              </a:rPr>
              <a:t>форм досуга и занятости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06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607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64324881-D84D-4CE6-8879-0ADA06E70BA4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62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08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7" name="TextBox 7"/>
          <p:cNvSpPr/>
          <p:nvPr/>
        </p:nvSpPr>
        <p:spPr bwMode="auto">
          <a:xfrm>
            <a:off x="513566" y="4582332"/>
            <a:ext cx="1457295" cy="1533988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ru-RU" sz="2000" b="1" u="none" strike="noStrike" dirty="0">
                <a:solidFill>
                  <a:schemeClr val="lt1"/>
                </a:solidFill>
                <a:latin typeface="PermianSansTypeface"/>
                <a:ea typeface="Arial"/>
              </a:rPr>
              <a:t>ЗАДАЧИ</a:t>
            </a:r>
            <a:br>
              <a:rPr lang="ru-RU" sz="2000" dirty="0"/>
            </a:br>
            <a:r>
              <a:rPr lang="ru-RU" sz="2000" b="1" dirty="0">
                <a:solidFill>
                  <a:schemeClr val="lt1"/>
                </a:solidFill>
                <a:latin typeface="PermianSansTypeface"/>
              </a:rPr>
              <a:t>НА 2026 Г.</a:t>
            </a:r>
            <a:endParaRPr lang="ru-RU" sz="2000" b="0" u="none" strike="noStrike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2" name="Текст 55">
            <a:extLst>
              <a:ext uri="{FF2B5EF4-FFF2-40B4-BE49-F238E27FC236}">
                <a16:creationId xmlns:a16="http://schemas.microsoft.com/office/drawing/2014/main" id="{444E0893-FF2A-F3F5-B868-7CE7B60D66B4}"/>
              </a:ext>
            </a:extLst>
          </p:cNvPr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1970860" y="1901276"/>
            <a:ext cx="4548179" cy="12464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lnSpc>
                <a:spcPts val="1799"/>
              </a:lnSpc>
              <a:defRPr/>
            </a:pPr>
            <a:r>
              <a:rPr lang="ru-RU" dirty="0">
                <a:solidFill>
                  <a:srgbClr val="6198E7"/>
                </a:solidFill>
                <a:latin typeface="PermianSansTypeface"/>
                <a:ea typeface="PermianSansTypeface"/>
                <a:cs typeface="Airborne"/>
              </a:rPr>
              <a:t>53</a:t>
            </a:r>
            <a:r>
              <a:rPr lang="ru-RU" dirty="0">
                <a:solidFill>
                  <a:prstClr val="black"/>
                </a:solidFill>
                <a:latin typeface="PermianSansTypeface"/>
                <a:ea typeface="PermianSansTypeface"/>
                <a:cs typeface="Airborn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загородных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лагеря</a:t>
            </a:r>
            <a:endParaRPr dirty="0"/>
          </a:p>
          <a:p>
            <a:pPr>
              <a:lnSpc>
                <a:spcPts val="1799"/>
              </a:lnSpc>
              <a:defRPr/>
            </a:pPr>
            <a:r>
              <a:rPr lang="ru-RU" dirty="0">
                <a:solidFill>
                  <a:srgbClr val="6198E7"/>
                </a:solidFill>
                <a:latin typeface="PermianSansTypeface"/>
                <a:ea typeface="PermianSansTypeface"/>
                <a:cs typeface="Airborne"/>
              </a:rPr>
              <a:t>876</a:t>
            </a:r>
            <a:r>
              <a:rPr lang="ru-RU" dirty="0">
                <a:solidFill>
                  <a:prstClr val="black"/>
                </a:solidFill>
                <a:latin typeface="PermianSansTypeface"/>
                <a:ea typeface="PermianSansTypeface"/>
                <a:cs typeface="Airborn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лагерей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с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дневным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пребыванием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детей</a:t>
            </a:r>
            <a:br>
              <a:rPr lang="ru-RU"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</a:b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(</a:t>
            </a:r>
            <a:r>
              <a:rPr sz="1400" b="1" dirty="0">
                <a:solidFill>
                  <a:srgbClr val="6198E7"/>
                </a:solidFill>
                <a:latin typeface="PermianSansTypeface"/>
                <a:ea typeface="PermianSansTypeface"/>
                <a:cs typeface="PermianSansTypeface"/>
              </a:rPr>
              <a:t>18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на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базе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детских садов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в г.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Перми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)</a:t>
            </a:r>
            <a:endParaRPr dirty="0"/>
          </a:p>
          <a:p>
            <a:pPr>
              <a:lnSpc>
                <a:spcPts val="1799"/>
              </a:lnSpc>
              <a:defRPr/>
            </a:pPr>
            <a:r>
              <a:rPr lang="ru-RU" dirty="0">
                <a:solidFill>
                  <a:srgbClr val="6198E7"/>
                </a:solidFill>
                <a:latin typeface="PermianSansTypeface"/>
                <a:ea typeface="PermianSansTypeface"/>
                <a:cs typeface="Airborne"/>
              </a:rPr>
              <a:t>168</a:t>
            </a:r>
            <a:r>
              <a:rPr lang="ru-RU" dirty="0">
                <a:solidFill>
                  <a:srgbClr val="2F5696"/>
                </a:solidFill>
                <a:latin typeface="PermianSansTypeface"/>
                <a:ea typeface="PermianSansTypeface"/>
                <a:cs typeface="Airborn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детских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лагерей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труда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и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отдыха</a:t>
            </a:r>
            <a:endParaRPr dirty="0"/>
          </a:p>
          <a:p>
            <a:pPr>
              <a:lnSpc>
                <a:spcPts val="1799"/>
              </a:lnSpc>
              <a:defRPr/>
            </a:pPr>
            <a:r>
              <a:rPr lang="ru-RU" dirty="0">
                <a:solidFill>
                  <a:srgbClr val="6198E7"/>
                </a:solidFill>
                <a:latin typeface="PermianSansTypeface"/>
                <a:ea typeface="PermianSansTypeface"/>
                <a:cs typeface="Airborne"/>
              </a:rPr>
              <a:t>4</a:t>
            </a:r>
            <a:r>
              <a:rPr lang="ru-RU" dirty="0">
                <a:solidFill>
                  <a:prstClr val="black"/>
                </a:solidFill>
                <a:latin typeface="PermianSansTypeface"/>
                <a:ea typeface="PermianSansTypeface"/>
                <a:cs typeface="Airborn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детских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лагеря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палаточного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типа</a:t>
            </a:r>
            <a:endParaRPr dirty="0"/>
          </a:p>
        </p:txBody>
      </p:sp>
      <p:sp>
        <p:nvSpPr>
          <p:cNvPr id="18" name="TextBox 17"/>
          <p:cNvSpPr txBox="1"/>
          <p:nvPr/>
        </p:nvSpPr>
        <p:spPr bwMode="auto">
          <a:xfrm>
            <a:off x="1970860" y="3221931"/>
            <a:ext cx="3945160" cy="100569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lnSpc>
                <a:spcPts val="1799"/>
              </a:lnSpc>
              <a:defRPr/>
            </a:pP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Походы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,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сплавы</a:t>
            </a:r>
            <a:endParaRPr dirty="0"/>
          </a:p>
          <a:p>
            <a:pPr>
              <a:lnSpc>
                <a:spcPts val="1799"/>
              </a:lnSpc>
              <a:defRPr/>
            </a:pP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Отряды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по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месту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жительства</a:t>
            </a:r>
            <a:endParaRPr dirty="0"/>
          </a:p>
          <a:p>
            <a:pPr>
              <a:lnSpc>
                <a:spcPts val="1799"/>
              </a:lnSpc>
              <a:defRPr/>
            </a:pP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Трудовые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бригады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и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отряды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мэра</a:t>
            </a:r>
            <a:endParaRPr dirty="0"/>
          </a:p>
          <a:p>
            <a:pPr>
              <a:lnSpc>
                <a:spcPts val="1799"/>
              </a:lnSpc>
              <a:defRPr/>
            </a:pP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Временное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трудоустройство</a:t>
            </a:r>
            <a:r>
              <a:rPr sz="1400" dirty="0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 </a:t>
            </a:r>
            <a:r>
              <a:rPr sz="1400" dirty="0" err="1">
                <a:solidFill>
                  <a:prstClr val="black"/>
                </a:solidFill>
                <a:latin typeface="PermianSansTypeface"/>
                <a:ea typeface="PermianSansTypeface"/>
                <a:cs typeface="PermianSansTypeface"/>
              </a:rPr>
              <a:t>подростков</a:t>
            </a:r>
            <a:endParaRPr dirty="0"/>
          </a:p>
        </p:txBody>
      </p:sp>
      <p:pic>
        <p:nvPicPr>
          <p:cNvPr id="19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Прямоугольник 70"/>
          <p:cNvSpPr/>
          <p:nvPr/>
        </p:nvSpPr>
        <p:spPr>
          <a:xfrm>
            <a:off x="-5760" y="-18720"/>
            <a:ext cx="12195360" cy="81360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632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633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BAEF4B4B-B817-44BD-ACE1-60B60B592C84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63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34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" name="Текст 55">
            <a:extLst>
              <a:ext uri="{FF2B5EF4-FFF2-40B4-BE49-F238E27FC236}">
                <a16:creationId xmlns:a16="http://schemas.microsoft.com/office/drawing/2014/main" id="{92C630DF-5F0F-013F-8631-A35F1D95E127}"/>
              </a:ext>
            </a:extLst>
          </p:cNvPr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C5BFE5C5-80F9-F0D7-5B12-FA97C43C34E0}"/>
              </a:ext>
            </a:extLst>
          </p:cNvPr>
          <p:cNvSpPr/>
          <p:nvPr/>
        </p:nvSpPr>
        <p:spPr>
          <a:xfrm>
            <a:off x="550800" y="212400"/>
            <a:ext cx="1121796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2600"/>
            <a:r>
              <a:rPr lang="ru-RU" sz="2400" b="1" spc="-111" dirty="0">
                <a:solidFill>
                  <a:srgbClr val="FFFFFF"/>
                </a:solidFill>
                <a:latin typeface="PermianSansTypeface"/>
              </a:rPr>
              <a:t>ВСЕРОССИЙСКИЕ МЕРОПРИЯТИЯ ДЛЯ ДЕТЕЙ И МОЛОДЕЖИ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9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Прямоугольник 3">
            <a:extLst>
              <a:ext uri="{FF2B5EF4-FFF2-40B4-BE49-F238E27FC236}">
                <a16:creationId xmlns:a16="http://schemas.microsoft.com/office/drawing/2014/main" id="{8173AAF1-D9D2-ACA9-B1EF-282BA1F6F2B1}"/>
              </a:ext>
            </a:extLst>
          </p:cNvPr>
          <p:cNvSpPr/>
          <p:nvPr/>
        </p:nvSpPr>
        <p:spPr>
          <a:xfrm>
            <a:off x="6333290" y="2817091"/>
            <a:ext cx="2573331" cy="5366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Всероссийский фестиваль «Научная Вселенная Первых»,</a:t>
            </a:r>
            <a:b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</a:b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62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региона РФ, </a:t>
            </a: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1 200</a:t>
            </a:r>
            <a:r>
              <a:rPr lang="ru-RU" sz="12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участников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CEF32309-3349-DDD5-2EE0-8D540060F30E}"/>
              </a:ext>
            </a:extLst>
          </p:cNvPr>
          <p:cNvSpPr/>
          <p:nvPr/>
        </p:nvSpPr>
        <p:spPr>
          <a:xfrm>
            <a:off x="600830" y="2825070"/>
            <a:ext cx="2844900" cy="5366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Межрегиональная образовательная программа «Академия первых»,</a:t>
            </a:r>
            <a:br>
              <a:rPr sz="1200" dirty="0"/>
            </a:br>
            <a:r>
              <a:rPr lang="ru-RU" sz="1200" dirty="0">
                <a:solidFill>
                  <a:srgbClr val="6198E7"/>
                </a:solidFill>
                <a:latin typeface="PermianSansTypeface"/>
              </a:rPr>
              <a:t>26</a:t>
            </a:r>
            <a:r>
              <a:rPr lang="ru-RU" sz="1200" b="1" dirty="0">
                <a:solidFill>
                  <a:srgbClr val="000000"/>
                </a:solidFill>
                <a:latin typeface="PermianSansTypeface"/>
              </a:rPr>
              <a:t> </a:t>
            </a:r>
            <a:r>
              <a:rPr lang="ru-RU" sz="1200" dirty="0">
                <a:solidFill>
                  <a:srgbClr val="000000"/>
                </a:solidFill>
                <a:latin typeface="PermianSansTypeface"/>
              </a:rPr>
              <a:t>регионов РФ, </a:t>
            </a: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150</a:t>
            </a:r>
            <a:r>
              <a:rPr lang="ru-RU" sz="1200" b="1" u="none" strike="noStrike" dirty="0">
                <a:solidFill>
                  <a:srgbClr val="0070C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участников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73B8CC54-B692-023F-9103-6913B596FF6E}"/>
              </a:ext>
            </a:extLst>
          </p:cNvPr>
          <p:cNvSpPr/>
          <p:nvPr/>
        </p:nvSpPr>
        <p:spPr>
          <a:xfrm>
            <a:off x="3590128" y="5607632"/>
            <a:ext cx="2753901" cy="6843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Окружной молодёжный фестиваль  «Будущее в руках детей», </a:t>
            </a: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12</a:t>
            </a:r>
            <a:r>
              <a:rPr lang="ru-RU" sz="12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регионов</a:t>
            </a:r>
            <a:r>
              <a:rPr lang="en-US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РФ,</a:t>
            </a:r>
            <a:br>
              <a:rPr sz="1200" dirty="0"/>
            </a:b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400</a:t>
            </a:r>
            <a:r>
              <a:rPr lang="ru-RU" sz="1200" b="0" u="none" strike="noStrike" dirty="0">
                <a:solidFill>
                  <a:srgbClr val="31859C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участников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E6290A40-E70F-7115-4E27-62E97ACA1AAE}"/>
              </a:ext>
            </a:extLst>
          </p:cNvPr>
          <p:cNvSpPr/>
          <p:nvPr/>
        </p:nvSpPr>
        <p:spPr>
          <a:xfrm>
            <a:off x="3599089" y="2825070"/>
            <a:ext cx="2744940" cy="6843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Всероссийский слет молодых педагогов в рамках программы «Орлята России»,</a:t>
            </a:r>
            <a:r>
              <a:rPr lang="ru-RU" sz="12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49</a:t>
            </a:r>
            <a:r>
              <a:rPr lang="ru-RU" sz="1200" u="none" strike="noStrike" dirty="0">
                <a:solidFill>
                  <a:srgbClr val="0070C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регионов РФ, </a:t>
            </a: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180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участников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9" name="Прямоугольник 9">
            <a:extLst>
              <a:ext uri="{FF2B5EF4-FFF2-40B4-BE49-F238E27FC236}">
                <a16:creationId xmlns:a16="http://schemas.microsoft.com/office/drawing/2014/main" id="{7AFA8855-B555-CF69-08F7-CD58ABEF8DE7}"/>
              </a:ext>
            </a:extLst>
          </p:cNvPr>
          <p:cNvSpPr/>
          <p:nvPr/>
        </p:nvSpPr>
        <p:spPr>
          <a:xfrm>
            <a:off x="9078699" y="2817089"/>
            <a:ext cx="2860569" cy="8321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Полуфинал всероссийского конкурса «Большая перемена»</a:t>
            </a:r>
            <a:b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</a:b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для школьников 8-10 классов</a:t>
            </a:r>
            <a:b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</a:b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и студентов СПО, 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80000"/>
              </a:lnSpc>
            </a:pP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18-22 августа 2026 г.</a:t>
            </a:r>
            <a:endParaRPr lang="ru-RU" sz="1200" u="none" strike="noStrike" dirty="0">
              <a:solidFill>
                <a:srgbClr val="6198E7"/>
              </a:solidFill>
              <a:uFillTx/>
              <a:latin typeface="Open Sans"/>
            </a:endParaRPr>
          </a:p>
        </p:txBody>
      </p:sp>
      <p:sp>
        <p:nvSpPr>
          <p:cNvPr id="10" name="Прямоугольник 13">
            <a:extLst>
              <a:ext uri="{FF2B5EF4-FFF2-40B4-BE49-F238E27FC236}">
                <a16:creationId xmlns:a16="http://schemas.microsoft.com/office/drawing/2014/main" id="{0C9F2E52-752C-8EF3-31E6-20232B762EC9}"/>
              </a:ext>
            </a:extLst>
          </p:cNvPr>
          <p:cNvSpPr/>
          <p:nvPr/>
        </p:nvSpPr>
        <p:spPr>
          <a:xfrm>
            <a:off x="9069739" y="5611033"/>
            <a:ext cx="2766602" cy="5340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 panose="02000000000000000000" pitchFamily="50" charset="0"/>
                <a:ea typeface="Arial"/>
              </a:rPr>
              <a:t>Образовательный проект «Путешествие мечты» </a:t>
            </a:r>
            <a:endParaRPr lang="ru-RU" sz="1200" b="0" u="none" strike="noStrike" dirty="0">
              <a:solidFill>
                <a:srgbClr val="000000"/>
              </a:solidFill>
              <a:uFillTx/>
              <a:latin typeface="PermianSansTypeface" panose="02000000000000000000" pitchFamily="50" charset="0"/>
            </a:endParaRPr>
          </a:p>
          <a:p>
            <a:pPr defTabSz="914400">
              <a:lnSpc>
                <a:spcPct val="80000"/>
              </a:lnSpc>
            </a:pP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 panose="02000000000000000000" pitchFamily="50" charset="0"/>
                <a:ea typeface="Arial"/>
              </a:rPr>
              <a:t>31 августа и 24 сентября 2026 г.</a:t>
            </a:r>
            <a:endParaRPr lang="ru-RU" sz="1200" u="none" strike="noStrike" dirty="0">
              <a:solidFill>
                <a:srgbClr val="6198E7"/>
              </a:solidFill>
              <a:uFillTx/>
              <a:latin typeface="PermianSansTypeface" panose="02000000000000000000" pitchFamily="50" charset="0"/>
            </a:endParaRPr>
          </a:p>
        </p:txBody>
      </p:sp>
      <p:sp>
        <p:nvSpPr>
          <p:cNvPr id="11" name="Прямоугольник 18">
            <a:extLst>
              <a:ext uri="{FF2B5EF4-FFF2-40B4-BE49-F238E27FC236}">
                <a16:creationId xmlns:a16="http://schemas.microsoft.com/office/drawing/2014/main" id="{7EB6F40D-BF87-2E0C-5AFC-CE0600FBAC9E}"/>
              </a:ext>
            </a:extLst>
          </p:cNvPr>
          <p:cNvSpPr/>
          <p:nvPr/>
        </p:nvSpPr>
        <p:spPr>
          <a:xfrm>
            <a:off x="591864" y="5617420"/>
            <a:ext cx="2789279" cy="684375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Интеллектуальная олимпиада ПФО среди школьников и студентов СПО, </a:t>
            </a: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17</a:t>
            </a:r>
            <a:r>
              <a:rPr lang="ru-RU" sz="1200" b="0" u="none" strike="noStrike" dirty="0">
                <a:solidFill>
                  <a:srgbClr val="31859C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dirty="0">
                <a:solidFill>
                  <a:srgbClr val="000000"/>
                </a:solidFill>
                <a:latin typeface="PermianSansTypeface"/>
                <a:ea typeface="Arial"/>
              </a:rPr>
              <a:t>регион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ов</a:t>
            </a:r>
            <a:r>
              <a:rPr lang="en-US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РФ, </a:t>
            </a:r>
            <a:r>
              <a:rPr lang="ru-RU" sz="120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200</a:t>
            </a:r>
            <a:r>
              <a:rPr lang="ru-RU" sz="1200" b="0" u="none" strike="noStrike" dirty="0">
                <a:solidFill>
                  <a:srgbClr val="31859C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2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участников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2" name="Picture 2" descr="В университете продолжается всероссийский слёт молодых педагогов-реализаторов программы «Орлята России»">
            <a:extLst>
              <a:ext uri="{FF2B5EF4-FFF2-40B4-BE49-F238E27FC236}">
                <a16:creationId xmlns:a16="http://schemas.microsoft.com/office/drawing/2014/main" id="{BBCE83B3-3C3B-7A45-1B58-9F83618348A9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688739" y="1106370"/>
            <a:ext cx="2567727" cy="1710721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" name="Рисунок 27">
            <a:extLst>
              <a:ext uri="{FF2B5EF4-FFF2-40B4-BE49-F238E27FC236}">
                <a16:creationId xmlns:a16="http://schemas.microsoft.com/office/drawing/2014/main" id="{314B46A4-C779-36B8-9BA4-53F1C6641D3D}"/>
              </a:ext>
            </a:extLst>
          </p:cNvPr>
          <p:cNvPicPr/>
          <p:nvPr/>
        </p:nvPicPr>
        <p:blipFill>
          <a:blip r:embed="rId4"/>
          <a:srcRect l="12312" t="16340" r="16398" b="18535"/>
          <a:stretch/>
        </p:blipFill>
        <p:spPr>
          <a:xfrm>
            <a:off x="690480" y="1106371"/>
            <a:ext cx="2826180" cy="1715763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Picture 6" descr="https://sun9-29.userapi.com/s/v1/ig2/Kw1ekglJxvNM3lhiWH2cPMIEgRIjC2goq_z9TdiDy6t6r5TqQuyuErPIA0511G2MGyT8tUolZOm7j6V5C9oK7Wv0.jpg?quality=95&amp;as=32x21,48x32,72x48,108x72,160x106,240x160,360x240,480x319,540x359,640x426,720x479,1080x719,1280x852,1440x958,2400x1597&amp;from=bu&amp;cs=2400x0">
            <a:extLst>
              <a:ext uri="{FF2B5EF4-FFF2-40B4-BE49-F238E27FC236}">
                <a16:creationId xmlns:a16="http://schemas.microsoft.com/office/drawing/2014/main" id="{D3A7A584-5E05-06E7-AB51-B6F7A61D21CE}"/>
              </a:ext>
            </a:extLst>
          </p:cNvPr>
          <p:cNvPicPr/>
          <p:nvPr/>
        </p:nvPicPr>
        <p:blipFill>
          <a:blip r:embed="rId5"/>
          <a:srcRect l="9477" t="-9" r="5542" b="14225"/>
          <a:stretch>
            <a:fillRect/>
          </a:stretch>
        </p:blipFill>
        <p:spPr>
          <a:xfrm>
            <a:off x="3688739" y="3799834"/>
            <a:ext cx="2566801" cy="180779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" name="Picture 4" descr="https://sun9-37.userapi.com/s/v1/ig2/vO-Sfod6mqEEeHGyLR8p_PvarNaSXhNBANVa2ea-zmBJ-bXgnch_e4xNYFiWeziibjJYHQ3ozFVkTehtRJ9ep8AQ.jpg?quality=95&amp;as=32x21,48x32,72x48,108x72,160x107,240x160,360x240,480x320,540x360,640x427,720x480,1080x720,1280x853,1440x960,2560x1707&amp;from=bu&amp;cs=2560x0">
            <a:extLst>
              <a:ext uri="{FF2B5EF4-FFF2-40B4-BE49-F238E27FC236}">
                <a16:creationId xmlns:a16="http://schemas.microsoft.com/office/drawing/2014/main" id="{A2193E93-5B3C-FAB5-4C9E-6EE9EEF409E0}"/>
              </a:ext>
            </a:extLst>
          </p:cNvPr>
          <p:cNvPicPr/>
          <p:nvPr/>
        </p:nvPicPr>
        <p:blipFill>
          <a:blip r:embed="rId6"/>
          <a:srcRect t="2775"/>
          <a:stretch>
            <a:fillRect/>
          </a:stretch>
        </p:blipFill>
        <p:spPr>
          <a:xfrm>
            <a:off x="690480" y="3800520"/>
            <a:ext cx="2789280" cy="180779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" name="Picture 6" descr="IMG_2009.jpg">
            <a:extLst>
              <a:ext uri="{FF2B5EF4-FFF2-40B4-BE49-F238E27FC236}">
                <a16:creationId xmlns:a16="http://schemas.microsoft.com/office/drawing/2014/main" id="{DFD436BA-5951-98AD-FD78-F10318DAAC45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6428544" y="1113751"/>
            <a:ext cx="2567727" cy="1711319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" name="Рисунок 31">
            <a:extLst>
              <a:ext uri="{FF2B5EF4-FFF2-40B4-BE49-F238E27FC236}">
                <a16:creationId xmlns:a16="http://schemas.microsoft.com/office/drawing/2014/main" id="{7C3CBDFA-B06E-86E5-2BB4-36AB6570D684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9168349" y="3800518"/>
            <a:ext cx="2770919" cy="180779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" name="Рисунок 26">
            <a:extLst>
              <a:ext uri="{FF2B5EF4-FFF2-40B4-BE49-F238E27FC236}">
                <a16:creationId xmlns:a16="http://schemas.microsoft.com/office/drawing/2014/main" id="{4966DDB9-B445-24E3-1163-4BBF9DB24EF1}"/>
              </a:ext>
            </a:extLst>
          </p:cNvPr>
          <p:cNvPicPr/>
          <p:nvPr/>
        </p:nvPicPr>
        <p:blipFill>
          <a:blip r:embed="rId9"/>
          <a:srcRect t="7325"/>
          <a:stretch/>
        </p:blipFill>
        <p:spPr>
          <a:xfrm>
            <a:off x="9168350" y="1106370"/>
            <a:ext cx="2770920" cy="171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F6D15A-5540-1D03-8575-54278BA7ADF2}"/>
              </a:ext>
            </a:extLst>
          </p:cNvPr>
          <p:cNvSpPr txBox="1"/>
          <p:nvPr/>
        </p:nvSpPr>
        <p:spPr>
          <a:xfrm>
            <a:off x="9237650" y="1164552"/>
            <a:ext cx="89319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/>
              <a:t>АНОНС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2BB701-F4E5-12BE-32C9-FA8E67C67CE2}"/>
              </a:ext>
            </a:extLst>
          </p:cNvPr>
          <p:cNvSpPr txBox="1"/>
          <p:nvPr/>
        </p:nvSpPr>
        <p:spPr>
          <a:xfrm>
            <a:off x="9237650" y="3878482"/>
            <a:ext cx="89319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/>
              <a:t>АНОНС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0F2BDA2E-0620-5384-7301-DF39493C844A}"/>
              </a:ext>
            </a:extLst>
          </p:cNvPr>
          <p:cNvSpPr/>
          <p:nvPr/>
        </p:nvSpPr>
        <p:spPr>
          <a:xfrm>
            <a:off x="6354150" y="5603204"/>
            <a:ext cx="2753901" cy="6835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>
                <a:latin typeface="PermianSansTypeface" panose="02000000000000000000" pitchFamily="50" charset="0"/>
              </a:rPr>
              <a:t>Отдых и оздоровление детей</a:t>
            </a:r>
            <a:br>
              <a:rPr lang="ru-RU" sz="1200" dirty="0">
                <a:latin typeface="PermianSansTypeface" panose="02000000000000000000" pitchFamily="50" charset="0"/>
              </a:rPr>
            </a:br>
            <a:r>
              <a:rPr lang="ru-RU" sz="1200" dirty="0">
                <a:latin typeface="PermianSansTypeface" panose="02000000000000000000" pitchFamily="50" charset="0"/>
              </a:rPr>
              <a:t>из г.  Северодонецка, Университетские смены,</a:t>
            </a:r>
            <a:br>
              <a:rPr lang="ru-RU" sz="1200" dirty="0">
                <a:latin typeface="PermianSansTypeface" panose="02000000000000000000" pitchFamily="50" charset="0"/>
              </a:rPr>
            </a:br>
            <a:r>
              <a:rPr lang="en-US" sz="1200" dirty="0">
                <a:solidFill>
                  <a:srgbClr val="6198E7"/>
                </a:solidFill>
                <a:latin typeface="PermianSansTypeface" panose="02000000000000000000" pitchFamily="50" charset="0"/>
              </a:rPr>
              <a:t>25</a:t>
            </a:r>
            <a:r>
              <a:rPr lang="en-US" sz="1200" dirty="0">
                <a:latin typeface="PermianSansTypeface" panose="02000000000000000000" pitchFamily="50" charset="0"/>
              </a:rPr>
              <a:t> </a:t>
            </a:r>
            <a:r>
              <a:rPr lang="ru-RU" sz="1200" dirty="0">
                <a:latin typeface="PermianSansTypeface" panose="02000000000000000000" pitchFamily="50" charset="0"/>
              </a:rPr>
              <a:t>регионов РФ, </a:t>
            </a:r>
            <a:r>
              <a:rPr lang="en-US" sz="1200" dirty="0">
                <a:solidFill>
                  <a:srgbClr val="6198E7"/>
                </a:solidFill>
                <a:latin typeface="PermianSansTypeface" panose="02000000000000000000" pitchFamily="50" charset="0"/>
              </a:rPr>
              <a:t>538</a:t>
            </a:r>
            <a:r>
              <a:rPr lang="en-US" sz="1200" dirty="0">
                <a:latin typeface="PermianSansTypeface" panose="02000000000000000000" pitchFamily="50" charset="0"/>
              </a:rPr>
              <a:t> </a:t>
            </a:r>
            <a:r>
              <a:rPr lang="ru-RU" sz="1200" dirty="0">
                <a:latin typeface="PermianSansTypeface" panose="02000000000000000000" pitchFamily="50" charset="0"/>
              </a:rPr>
              <a:t>участников</a:t>
            </a:r>
          </a:p>
        </p:txBody>
      </p:sp>
      <p:pic>
        <p:nvPicPr>
          <p:cNvPr id="22" name="Рисунок 375">
            <a:extLst>
              <a:ext uri="{FF2B5EF4-FFF2-40B4-BE49-F238E27FC236}">
                <a16:creationId xmlns:a16="http://schemas.microsoft.com/office/drawing/2014/main" id="{88CA0FBD-1454-3E42-532A-6EC063736455}"/>
              </a:ext>
            </a:extLst>
          </p:cNvPr>
          <p:cNvPicPr/>
          <p:nvPr/>
        </p:nvPicPr>
        <p:blipFill rotWithShape="1">
          <a:blip r:embed="rId10"/>
          <a:srcRect l="11230" t="10398" r="3441" b="23329"/>
          <a:stretch/>
        </p:blipFill>
        <p:spPr bwMode="auto">
          <a:xfrm>
            <a:off x="6428544" y="3799834"/>
            <a:ext cx="2580743" cy="180337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Прямоугольник: скругленные верхние углы 6"/>
          <p:cNvSpPr/>
          <p:nvPr/>
        </p:nvSpPr>
        <p:spPr>
          <a:xfrm>
            <a:off x="0" y="2335680"/>
            <a:ext cx="12190320" cy="452052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pic>
        <p:nvPicPr>
          <p:cNvPr id="638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514840" y="1311120"/>
            <a:ext cx="1160280" cy="165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9" name="TextBox 4"/>
          <p:cNvSpPr/>
          <p:nvPr/>
        </p:nvSpPr>
        <p:spPr>
          <a:xfrm>
            <a:off x="4410000" y="6024240"/>
            <a:ext cx="337176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000" b="0" u="sng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https://minobr.permkrai.ru</a:t>
            </a:r>
            <a:endParaRPr lang="ru-RU" sz="20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41" name="TextBox 7"/>
          <p:cNvSpPr/>
          <p:nvPr/>
        </p:nvSpPr>
        <p:spPr>
          <a:xfrm>
            <a:off x="1321826" y="3385319"/>
            <a:ext cx="9546308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200" b="1" u="none" strike="noStrike" dirty="0">
                <a:solidFill>
                  <a:schemeClr val="lt1"/>
                </a:solidFill>
                <a:uFillTx/>
                <a:latin typeface="Open Sans"/>
                <a:ea typeface="Arial"/>
              </a:rPr>
              <a:t>СИЛЬНЫЕ КАДРЫ ДЛЯ СИЛЬНОГО РЕГИОНА!</a:t>
            </a:r>
            <a:endParaRPr lang="ru-RU" sz="3200" b="1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644" name="Рисунок 43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366160" y="4480920"/>
            <a:ext cx="1424160" cy="1438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39">
            <a:extLst>
              <a:ext uri="{FF2B5EF4-FFF2-40B4-BE49-F238E27FC236}">
                <a16:creationId xmlns:a16="http://schemas.microsoft.com/office/drawing/2014/main" id="{8AE9DE59-3356-19F0-5F04-54BD1CAD3F2F}"/>
              </a:ext>
            </a:extLst>
          </p:cNvPr>
          <p:cNvSpPr/>
          <p:nvPr/>
        </p:nvSpPr>
        <p:spPr bwMode="auto">
          <a:xfrm>
            <a:off x="0" y="-610"/>
            <a:ext cx="12191999" cy="806643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PermianSansTypeface"/>
            </a:endParaRPr>
          </a:p>
        </p:txBody>
      </p:sp>
      <p:sp>
        <p:nvSpPr>
          <p:cNvPr id="139" name="TextBox 16"/>
          <p:cNvSpPr/>
          <p:nvPr/>
        </p:nvSpPr>
        <p:spPr>
          <a:xfrm>
            <a:off x="550800" y="212400"/>
            <a:ext cx="1119204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FFFFFF"/>
                </a:solidFill>
                <a:uFillTx/>
                <a:latin typeface="PermianSansTypeface"/>
                <a:ea typeface="DejaVu Sans"/>
              </a:rPr>
              <a:t>ФЕДЕРАЛЬНЫЙ ПРОЕКТ «ПРОФЕССИОНАЛИТЕТ»</a:t>
            </a:r>
            <a:endParaRPr lang="ru-RU" sz="2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49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50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022FEF33-7EA9-478F-98BC-04F325CC4566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7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51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21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17">
            <a:extLst>
              <a:ext uri="{FF2B5EF4-FFF2-40B4-BE49-F238E27FC236}">
                <a16:creationId xmlns:a16="http://schemas.microsoft.com/office/drawing/2014/main" id="{9DB78E43-1785-6C6B-A86C-416CCF8EB398}"/>
              </a:ext>
            </a:extLst>
          </p:cNvPr>
          <p:cNvSpPr/>
          <p:nvPr/>
        </p:nvSpPr>
        <p:spPr>
          <a:xfrm>
            <a:off x="537472" y="985775"/>
            <a:ext cx="2025000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12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кластеров 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58D26FBE-9E14-0A13-3FDA-50A252F44496}"/>
              </a:ext>
            </a:extLst>
          </p:cNvPr>
          <p:cNvSpPr/>
          <p:nvPr/>
        </p:nvSpPr>
        <p:spPr>
          <a:xfrm>
            <a:off x="2735057" y="2865381"/>
            <a:ext cx="3463200" cy="931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2,4</a:t>
            </a:r>
            <a:br>
              <a:rPr sz="40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млрд руб. на приобретение высокотехнологичного оборудования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F6CCB800-8355-D7EF-9D93-4CC4B399B6BA}"/>
              </a:ext>
            </a:extLst>
          </p:cNvPr>
          <p:cNvSpPr/>
          <p:nvPr/>
        </p:nvSpPr>
        <p:spPr>
          <a:xfrm>
            <a:off x="542767" y="2872581"/>
            <a:ext cx="2299320" cy="931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en-US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&gt;</a:t>
            </a: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50</a:t>
            </a:r>
            <a:br>
              <a:rPr sz="40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работодателей-партнеров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FA29B4-BBC6-BD6C-4AC3-13BCEC5A3522}"/>
              </a:ext>
            </a:extLst>
          </p:cNvPr>
          <p:cNvSpPr/>
          <p:nvPr/>
        </p:nvSpPr>
        <p:spPr>
          <a:xfrm>
            <a:off x="2712377" y="3948315"/>
            <a:ext cx="3485880" cy="95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85%</a:t>
            </a:r>
            <a:br>
              <a:rPr sz="14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выпускников </a:t>
            </a:r>
            <a:r>
              <a:rPr lang="ru-RU" sz="1400" b="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Профессионалитета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трудоустроены по специальности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B21763A1-F9BD-26D8-65BB-1146C984C880}"/>
              </a:ext>
            </a:extLst>
          </p:cNvPr>
          <p:cNvSpPr/>
          <p:nvPr/>
        </p:nvSpPr>
        <p:spPr>
          <a:xfrm>
            <a:off x="555832" y="1982730"/>
            <a:ext cx="2006640" cy="7586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11</a:t>
            </a:r>
            <a:br>
              <a:rPr sz="18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отраслей экономики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id="{D1389ED3-54D7-925A-7FC3-492C665B2837}"/>
              </a:ext>
            </a:extLst>
          </p:cNvPr>
          <p:cNvSpPr/>
          <p:nvPr/>
        </p:nvSpPr>
        <p:spPr>
          <a:xfrm>
            <a:off x="2744417" y="978840"/>
            <a:ext cx="261216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+ 2 </a:t>
            </a: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в 2026 году</a:t>
            </a:r>
            <a:br>
              <a:rPr sz="1400" dirty="0"/>
            </a:br>
            <a:r>
              <a:rPr lang="ru-RU" sz="2000" b="0" u="none" strike="noStrike" dirty="0">
                <a:solidFill>
                  <a:srgbClr val="6198E7"/>
                </a:solidFill>
                <a:uFillTx/>
                <a:latin typeface="PermianSansTypeface"/>
                <a:ea typeface="Arial"/>
              </a:rPr>
              <a:t>+ 4 </a:t>
            </a:r>
            <a:r>
              <a:rPr lang="ru-RU" sz="1400" b="0" u="none" strike="noStrike" dirty="0">
                <a:solidFill>
                  <a:schemeClr val="dk1"/>
                </a:solidFill>
                <a:uFillTx/>
                <a:latin typeface="PermianSansTypeface"/>
                <a:ea typeface="Arial"/>
              </a:rPr>
              <a:t>в 2027 году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8" name="Прямоугольник 3">
            <a:extLst>
              <a:ext uri="{FF2B5EF4-FFF2-40B4-BE49-F238E27FC236}">
                <a16:creationId xmlns:a16="http://schemas.microsoft.com/office/drawing/2014/main" id="{BC82BB4C-9FA3-F874-F61C-167AF4646BB1}"/>
              </a:ext>
            </a:extLst>
          </p:cNvPr>
          <p:cNvSpPr/>
          <p:nvPr/>
        </p:nvSpPr>
        <p:spPr>
          <a:xfrm>
            <a:off x="2744417" y="1916866"/>
            <a:ext cx="3368160" cy="80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90000"/>
              </a:lnSpc>
              <a:spcBef>
                <a:spcPts val="1199"/>
              </a:spcBef>
              <a:tabLst>
                <a:tab pos="0" algn="l"/>
              </a:tabLst>
            </a:pPr>
            <a:r>
              <a:rPr lang="ru-RU" sz="13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машиностроение, металлургия, химия, ТЭК, горнодобывающая, ЖД транспорт, радиоэлектроника, медицина, туризм, образование, сельское хозяйство</a:t>
            </a:r>
            <a:endParaRPr lang="ru-RU" sz="13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8C289E27-C7C8-1B4F-D5D9-2C38D2D24FCD}"/>
              </a:ext>
            </a:extLst>
          </p:cNvPr>
          <p:cNvSpPr/>
          <p:nvPr/>
        </p:nvSpPr>
        <p:spPr>
          <a:xfrm>
            <a:off x="2043953" y="5184360"/>
            <a:ext cx="9900126" cy="1088075"/>
          </a:xfrm>
          <a:prstGeom prst="rect">
            <a:avLst/>
          </a:prstGeom>
          <a:noFill/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90000"/>
              </a:lnSpc>
              <a:tabLst>
                <a:tab pos="0" algn="l"/>
              </a:tabLst>
            </a:pPr>
            <a:r>
              <a:rPr lang="ru-RU" sz="24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100%</a:t>
            </a:r>
            <a:r>
              <a:rPr lang="ru-RU" sz="200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18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колледжей  - участники </a:t>
            </a:r>
            <a:r>
              <a:rPr lang="ru-RU" sz="1800" b="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Профессионалитета</a:t>
            </a:r>
            <a:endParaRPr lang="ru-RU" sz="12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 defTabSz="914400">
              <a:lnSpc>
                <a:spcPct val="90000"/>
              </a:lnSpc>
              <a:tabLst>
                <a:tab pos="0" algn="l"/>
              </a:tabLst>
            </a:pPr>
            <a:r>
              <a:rPr lang="en-US" sz="24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90</a:t>
            </a:r>
            <a:r>
              <a:rPr lang="ru-RU" sz="24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%</a:t>
            </a:r>
            <a:r>
              <a:rPr lang="en-US" sz="24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 </a:t>
            </a:r>
            <a:r>
              <a:rPr lang="ru-RU" sz="18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выпускников </a:t>
            </a:r>
            <a:r>
              <a:rPr lang="ru-RU" sz="1800" b="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Профессионалитета</a:t>
            </a:r>
            <a:r>
              <a:rPr lang="ru-RU" sz="18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 трудоустроены по специальности</a:t>
            </a:r>
            <a:endParaRPr lang="ru-RU" sz="1800" b="0" u="none" strike="noStrike" dirty="0">
              <a:solidFill>
                <a:srgbClr val="000000"/>
              </a:solidFill>
              <a:uFillTx/>
              <a:latin typeface="Open Sans"/>
            </a:endParaRPr>
          </a:p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ru-RU" sz="240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20</a:t>
            </a:r>
            <a:r>
              <a:rPr lang="en-US" sz="2400" b="1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 </a:t>
            </a:r>
            <a:r>
              <a:rPr lang="ru-RU" sz="18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кластеров </a:t>
            </a:r>
            <a:r>
              <a:rPr lang="ru-RU" sz="1800" b="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Профессионалитета</a:t>
            </a:r>
            <a:endParaRPr lang="ru-RU" sz="18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B3D61EF2-E286-B83F-36E0-A25B3D853857}"/>
              </a:ext>
            </a:extLst>
          </p:cNvPr>
          <p:cNvSpPr/>
          <p:nvPr/>
        </p:nvSpPr>
        <p:spPr>
          <a:xfrm>
            <a:off x="658379" y="5184360"/>
            <a:ext cx="1385574" cy="1088075"/>
          </a:xfrm>
          <a:prstGeom prst="rect">
            <a:avLst/>
          </a:prstGeom>
          <a:solidFill>
            <a:srgbClr val="566A88"/>
          </a:solidFill>
          <a:ln w="0">
            <a:solidFill>
              <a:srgbClr val="566A8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ЗАДАЧИ</a:t>
            </a:r>
            <a:br>
              <a:rPr lang="ru-RU" sz="2000" dirty="0"/>
            </a:br>
            <a:r>
              <a:rPr lang="ru-RU" sz="2000" b="1" u="none" strike="noStrike" dirty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К 2030 Г.</a:t>
            </a:r>
            <a:endParaRPr lang="ru-RU" sz="2000" b="0" u="none" strike="noStrike" dirty="0">
              <a:solidFill>
                <a:srgbClr val="FFFFFF"/>
              </a:solidFill>
              <a:uFillTx/>
              <a:latin typeface="Open Sans"/>
            </a:endParaRPr>
          </a:p>
        </p:txBody>
      </p:sp>
      <p:sp>
        <p:nvSpPr>
          <p:cNvPr id="11" name="Прямоугольник 23">
            <a:extLst>
              <a:ext uri="{FF2B5EF4-FFF2-40B4-BE49-F238E27FC236}">
                <a16:creationId xmlns:a16="http://schemas.microsoft.com/office/drawing/2014/main" id="{210DE13C-FE4B-28B6-BC68-FB8077BD01CF}"/>
              </a:ext>
            </a:extLst>
          </p:cNvPr>
          <p:cNvSpPr/>
          <p:nvPr/>
        </p:nvSpPr>
        <p:spPr>
          <a:xfrm>
            <a:off x="551732" y="3962355"/>
            <a:ext cx="2165400" cy="9310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80000"/>
              </a:lnSpc>
              <a:tabLst>
                <a:tab pos="0" algn="l"/>
              </a:tabLst>
            </a:pPr>
            <a:r>
              <a:rPr lang="ru-RU" sz="4000" b="0" u="none" strike="noStrike" dirty="0">
                <a:solidFill>
                  <a:srgbClr val="6198E7"/>
                </a:solidFill>
                <a:uFillTx/>
                <a:latin typeface="PermianSansTypeface"/>
                <a:ea typeface="PermianSansTypeface"/>
              </a:rPr>
              <a:t>28 795</a:t>
            </a:r>
            <a:br>
              <a:rPr sz="3200" dirty="0"/>
            </a:br>
            <a:r>
              <a:rPr lang="ru-RU" sz="1400" b="0" u="none" strike="noStrike" dirty="0">
                <a:solidFill>
                  <a:srgbClr val="000000"/>
                </a:solidFill>
                <a:uFillTx/>
                <a:latin typeface="PermianSansTypeface"/>
                <a:ea typeface="Arial"/>
              </a:rPr>
              <a:t>студентов </a:t>
            </a:r>
            <a:r>
              <a:rPr lang="ru-RU" sz="1400" b="0" u="none" strike="noStrike" dirty="0" err="1">
                <a:solidFill>
                  <a:srgbClr val="000000"/>
                </a:solidFill>
                <a:uFillTx/>
                <a:latin typeface="PermianSansTypeface"/>
                <a:ea typeface="Arial"/>
              </a:rPr>
              <a:t>Профессионалитета</a:t>
            </a:r>
            <a:endParaRPr lang="ru-RU" sz="14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pic>
        <p:nvPicPr>
          <p:cNvPr id="12" name="Picture 2" descr="Picture background">
            <a:extLst>
              <a:ext uri="{FF2B5EF4-FFF2-40B4-BE49-F238E27FC236}">
                <a16:creationId xmlns:a16="http://schemas.microsoft.com/office/drawing/2014/main" id="{143E0C23-8E49-E6B2-CB8A-CF66F046D8C8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321240" y="1027080"/>
            <a:ext cx="5627520" cy="2900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Прямоугольник 4">
            <a:extLst>
              <a:ext uri="{FF2B5EF4-FFF2-40B4-BE49-F238E27FC236}">
                <a16:creationId xmlns:a16="http://schemas.microsoft.com/office/drawing/2014/main" id="{224FA320-7F6B-8EE9-4DC0-0FBEABCAD9CD}"/>
              </a:ext>
            </a:extLst>
          </p:cNvPr>
          <p:cNvSpPr/>
          <p:nvPr/>
        </p:nvSpPr>
        <p:spPr>
          <a:xfrm>
            <a:off x="6680160" y="2336760"/>
            <a:ext cx="275400" cy="207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8012656" name="Прямоугольник 17"/>
          <p:cNvSpPr/>
          <p:nvPr/>
        </p:nvSpPr>
        <p:spPr bwMode="auto">
          <a:xfrm>
            <a:off x="0" y="0"/>
            <a:ext cx="12216827" cy="8157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457200" algn="l">
              <a:lnSpc>
                <a:spcPct val="90000"/>
              </a:lnSpc>
              <a:spcBef>
                <a:spcPts val="1101"/>
              </a:spcBef>
              <a:spcAft>
                <a:spcPts val="0"/>
              </a:spcAft>
              <a:buFont typeface="Arial"/>
              <a:buNone/>
              <a:defRPr/>
            </a:pPr>
            <a:endParaRPr lang="ru-RU" sz="2400" b="1" i="0" u="none" strike="noStrike" cap="none" spc="0" dirty="0">
              <a:solidFill>
                <a:schemeClr val="bg1"/>
              </a:solidFill>
              <a:latin typeface="PermianSansTypeface"/>
              <a:cs typeface="PermianSansTypeface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685465"/>
              </p:ext>
            </p:extLst>
          </p:nvPr>
        </p:nvGraphicFramePr>
        <p:xfrm>
          <a:off x="597654" y="887340"/>
          <a:ext cx="11091138" cy="5356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0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15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9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558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297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№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Наименование учреждения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Год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b="1" dirty="0">
                          <a:latin typeface="PermianSansTypeface" panose="02000000000000000000" pitchFamily="50" charset="0"/>
                        </a:rPr>
                        <a:t>Отрасль </a:t>
                      </a:r>
                      <a:r>
                        <a:rPr lang="ru-RU" sz="1400" b="1" dirty="0" err="1">
                          <a:latin typeface="PermianSansTypeface" panose="02000000000000000000" pitchFamily="50" charset="0"/>
                        </a:rPr>
                        <a:t>Профессионалитета</a:t>
                      </a:r>
                      <a:endParaRPr lang="ru-RU" sz="1400" b="1" dirty="0">
                        <a:latin typeface="PermianSansTypeface" panose="02000000000000000000" pitchFamily="50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</a:t>
                      </a:r>
                      <a:r>
                        <a:rPr lang="ru-RU" sz="1400" baseline="0" dirty="0">
                          <a:latin typeface="PermianSansTypeface" panose="02000000000000000000" pitchFamily="50" charset="0"/>
                        </a:rPr>
                        <a:t> техникум промышленных и информационных технологий</a:t>
                      </a:r>
                      <a:endParaRPr lang="ru-RU" sz="1400"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Машиностроение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агропромышленный техникум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Сельское хозяйство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3.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институт железнодорожного транспорта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Железнодорожный транспорт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4.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Чусовской индустриальный техникум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Металлургия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5.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Уральский химико-технологический колледж (г. </a:t>
                      </a:r>
                      <a:r>
                        <a:rPr lang="ru-RU" sz="1400" dirty="0" err="1">
                          <a:latin typeface="PermianSansTypeface" panose="02000000000000000000" pitchFamily="50" charset="0"/>
                        </a:rPr>
                        <a:t>Губаха</a:t>
                      </a: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Химические технологии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6.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авиационный техникум им. А.Д. </a:t>
                      </a:r>
                      <a:r>
                        <a:rPr lang="ru-RU" sz="1400" dirty="0" err="1">
                          <a:latin typeface="PermianSansTypeface" panose="02000000000000000000" pitchFamily="50" charset="0"/>
                        </a:rPr>
                        <a:t>Швецова</a:t>
                      </a:r>
                      <a:endParaRPr lang="ru-RU" sz="1400" dirty="0">
                        <a:latin typeface="PermianSansTypeface" panose="02000000000000000000" pitchFamily="50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Машиностроение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7.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профессионально-педагогический колледж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Педагогика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8.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базовый медицинский колледж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Медицина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9.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Чайковский техникум промышленных технологий и управления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Топливно-энергетический комплекс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10.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 err="1">
                          <a:latin typeface="PermianSansTypeface" panose="02000000000000000000" pitchFamily="50" charset="0"/>
                        </a:rPr>
                        <a:t>Березниковский</a:t>
                      </a: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 политехнический техникум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Химические технологии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11.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химико-технологический техникум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Химические технологии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12.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колледж предпринимательства и сервиса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Туризм и сфера услуг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66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13.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нефтяной колледж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2026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Горнодобывающая отрасль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14.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радиотехнический колледж им. А.С. Попова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2026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Радиоэлектроника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15.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 err="1">
                          <a:latin typeface="PermianSansTypeface" panose="02000000000000000000" pitchFamily="50" charset="0"/>
                        </a:rPr>
                        <a:t>Краснокамский</a:t>
                      </a: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 политехнический техникум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Машиностроение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16.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Соликамский </a:t>
                      </a:r>
                      <a:r>
                        <a:rPr lang="ru-RU" sz="1400" dirty="0" err="1">
                          <a:latin typeface="PermianSansTypeface" panose="02000000000000000000" pitchFamily="50" charset="0"/>
                        </a:rPr>
                        <a:t>автодорожно</a:t>
                      </a: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-промышленный колледж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Транспорт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17.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Пермский строительный колледж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Строительство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018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18.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Кунгурский колледж </a:t>
                      </a:r>
                      <a:r>
                        <a:rPr lang="ru-RU" sz="1400" dirty="0" err="1">
                          <a:latin typeface="PermianSansTypeface" panose="02000000000000000000" pitchFamily="50" charset="0"/>
                        </a:rPr>
                        <a:t>агротехнологий</a:t>
                      </a: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 и управления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2027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PermianSansTypeface" panose="02000000000000000000" pitchFamily="50" charset="0"/>
                        </a:rPr>
                        <a:t>Сельское хозяйство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2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4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9DEBD648-6FC9-4A5E-86CF-B74E3FA5FAF0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8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5" name="Текст 54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7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9" name="Рисунок 62"/>
          <p:cNvPicPr/>
          <p:nvPr/>
        </p:nvPicPr>
        <p:blipFill>
          <a:blip r:embed="rId2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C70010-D7C7-6E46-0BA1-D8BE13A21A92}"/>
              </a:ext>
            </a:extLst>
          </p:cNvPr>
          <p:cNvSpPr txBox="1"/>
          <p:nvPr/>
        </p:nvSpPr>
        <p:spPr>
          <a:xfrm>
            <a:off x="550800" y="212400"/>
            <a:ext cx="802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>
              <a:spcAft>
                <a:spcPts val="0"/>
              </a:spcAft>
              <a:buFont typeface="Arial"/>
              <a:buNone/>
              <a:defRPr/>
            </a:pPr>
            <a:r>
              <a:rPr lang="ru-RU" sz="2400" b="1" i="0" u="none" strike="noStrike" cap="none" spc="0" dirty="0">
                <a:solidFill>
                  <a:schemeClr val="bg1"/>
                </a:solidFill>
                <a:latin typeface="PermianSansTypeface"/>
                <a:ea typeface="PermianSansTypeface"/>
                <a:cs typeface="PermianSansTypeface"/>
              </a:rPr>
              <a:t>КЛАСТЕРЫ «ПРОФЕССИОНАЛИТЕТА» 2022-2027</a:t>
            </a:r>
            <a:endParaRPr lang="ru-RU" sz="2400" b="1" i="0" u="none" strike="noStrike" cap="none" spc="0" dirty="0">
              <a:solidFill>
                <a:schemeClr val="bg1"/>
              </a:solidFill>
              <a:latin typeface="PermianSansTypeface"/>
              <a:cs typeface="PermianSansTypeface"/>
            </a:endParaRPr>
          </a:p>
        </p:txBody>
      </p:sp>
    </p:spTree>
    <p:extLst>
      <p:ext uri="{BB962C8B-B14F-4D97-AF65-F5344CB8AC3E}">
        <p14:creationId xmlns:p14="http://schemas.microsoft.com/office/powerpoint/2010/main" val="3593739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0330595" name="Прямоугольник 17"/>
          <p:cNvSpPr/>
          <p:nvPr/>
        </p:nvSpPr>
        <p:spPr bwMode="auto">
          <a:xfrm>
            <a:off x="0" y="0"/>
            <a:ext cx="12216826" cy="8157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l">
              <a:lnSpc>
                <a:spcPct val="90000"/>
              </a:lnSpc>
              <a:spcBef>
                <a:spcPts val="1101"/>
              </a:spcBef>
              <a:spcAft>
                <a:spcPts val="0"/>
              </a:spcAft>
              <a:buFont typeface="Arial"/>
              <a:buNone/>
              <a:defRPr/>
            </a:pPr>
            <a:endParaRPr lang="ru-RU" sz="2400" dirty="0"/>
          </a:p>
        </p:txBody>
      </p:sp>
      <p:pic>
        <p:nvPicPr>
          <p:cNvPr id="64648551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2" t="2159" r="-417" b="2077"/>
          <a:stretch/>
        </p:blipFill>
        <p:spPr bwMode="auto">
          <a:xfrm>
            <a:off x="10082783" y="85264"/>
            <a:ext cx="2000926" cy="627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0800" y="212400"/>
            <a:ext cx="7657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  <a:latin typeface="PermianSansTypeface"/>
                <a:ea typeface="PermianSansTypeface"/>
                <a:cs typeface="PermianSansTypeface"/>
              </a:rPr>
              <a:t>РЕГИОНАЛЬНЫЙ ПРОЕКТ «ПЕРВАЯ ПРОФЕССИЯ»</a:t>
            </a:r>
            <a:endParaRPr lang="ru-RU" sz="2400" dirty="0"/>
          </a:p>
        </p:txBody>
      </p:sp>
      <p:sp>
        <p:nvSpPr>
          <p:cNvPr id="18" name="Прямоугольник 71"/>
          <p:cNvSpPr/>
          <p:nvPr/>
        </p:nvSpPr>
        <p:spPr bwMode="auto"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19" name="Текст 53"/>
          <p:cNvSpPr/>
          <p:nvPr/>
        </p:nvSpPr>
        <p:spPr bwMode="auto"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CC304831-F3A8-47F8-B4C2-CABD41FE8918}" type="slidenum">
              <a:rPr lang="en-US" sz="1100" b="0" u="none" strike="noStrike" smtClean="0">
                <a:solidFill>
                  <a:schemeClr val="lt1"/>
                </a:solidFill>
                <a:uFillTx/>
                <a:latin typeface="PermianSansTypeface"/>
                <a:ea typeface="Arial"/>
              </a:rPr>
              <a:t>9</a:t>
            </a:fld>
            <a:endParaRPr lang="ru-RU" sz="1100" b="0" u="none" strike="noStrike" dirty="0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0" name="Текст 54"/>
          <p:cNvSpPr/>
          <p:nvPr/>
        </p:nvSpPr>
        <p:spPr bwMode="auto"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</a:t>
            </a:r>
            <a:r>
              <a:rPr lang="en-US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 </a:t>
            </a: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ОБРАЗОВАНИЯ</a:t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И НАУКИ 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22" name="Текст 55"/>
          <p:cNvSpPr/>
          <p:nvPr/>
        </p:nvSpPr>
        <p:spPr bwMode="auto"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ermianSansTypeface"/>
              </a:rPr>
              <a:t>C</a:t>
            </a:r>
            <a:r>
              <a:rPr lang="ru-RU" sz="1100" dirty="0">
                <a:solidFill>
                  <a:schemeClr val="bg1"/>
                </a:solidFill>
                <a:latin typeface="PermianSansTypeface"/>
              </a:rPr>
              <a:t>ИЛЬНЫЕ КАДРЫ ДЛЯ СИЛЬНОГО РЕГИОНА</a:t>
            </a:r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15" name="Рисунок 62"/>
          <p:cNvPicPr/>
          <p:nvPr/>
        </p:nvPicPr>
        <p:blipFill>
          <a:blip r:embed="rId3"/>
          <a:srcRect l="32703" r="34106"/>
          <a:stretch/>
        </p:blipFill>
        <p:spPr>
          <a:xfrm>
            <a:off x="496080" y="6390360"/>
            <a:ext cx="194400" cy="36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68F16E-2159-2DDD-6BA3-03B9C905E442}"/>
              </a:ext>
            </a:extLst>
          </p:cNvPr>
          <p:cNvSpPr txBox="1"/>
          <p:nvPr/>
        </p:nvSpPr>
        <p:spPr bwMode="auto">
          <a:xfrm>
            <a:off x="593280" y="5869223"/>
            <a:ext cx="11035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1198"/>
              </a:spcBef>
              <a:spcAft>
                <a:spcPts val="0"/>
              </a:spcAft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За время реализации проекта (2022-2026 гг.) обучено </a:t>
            </a:r>
            <a:r>
              <a:rPr lang="ru-RU" sz="1400" b="0" i="0" u="none" strike="noStrike" cap="none" spc="0" dirty="0">
                <a:solidFill>
                  <a:srgbClr val="6198E7"/>
                </a:solidFill>
                <a:latin typeface="PermianSansTypeface" panose="02000000000000000000" pitchFamily="50" charset="0"/>
                <a:ea typeface="PermianSansTypeface"/>
                <a:cs typeface="PermianSansTypeface"/>
              </a:rPr>
              <a:t>2 718 </a:t>
            </a: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школьников по </a:t>
            </a:r>
            <a:r>
              <a:rPr lang="ru-RU" sz="1400" b="0" i="0" u="none" strike="noStrike" cap="none" spc="0" dirty="0">
                <a:solidFill>
                  <a:srgbClr val="6198E7"/>
                </a:solidFill>
                <a:latin typeface="PermianSansTypeface" panose="02000000000000000000" pitchFamily="50" charset="0"/>
                <a:ea typeface="PermianSansTypeface"/>
                <a:cs typeface="PermianSansTypeface"/>
              </a:rPr>
              <a:t>43 </a:t>
            </a: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профессиям</a:t>
            </a:r>
            <a:endParaRPr lang="ru-RU" sz="1400" b="0" i="0" u="none" strike="noStrike" cap="none" spc="0" dirty="0">
              <a:solidFill>
                <a:prstClr val="black"/>
              </a:solidFill>
              <a:latin typeface="PermianSansTypeface" panose="02000000000000000000" pitchFamily="50" charset="0"/>
              <a:cs typeface="PermianSlabSerifTypefac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07CB89-1365-117A-4303-072A5ED1B9AD}"/>
              </a:ext>
            </a:extLst>
          </p:cNvPr>
          <p:cNvSpPr txBox="1"/>
          <p:nvPr/>
        </p:nvSpPr>
        <p:spPr bwMode="auto">
          <a:xfrm>
            <a:off x="593280" y="4345739"/>
            <a:ext cx="11035128" cy="1388941"/>
          </a:xfrm>
          <a:prstGeom prst="rect">
            <a:avLst/>
          </a:prstGeom>
          <a:noFill/>
        </p:spPr>
        <p:txBody>
          <a:bodyPr wrap="square" numCol="3" rtlCol="0">
            <a:noAutofit/>
          </a:bodyPr>
          <a:lstStyle/>
          <a:p>
            <a:pPr marL="0" marR="0" indent="0"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400" b="1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Профессии: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слесарь-ремонтник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сварщик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оператор станков с ПУ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т</a:t>
            </a: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ракторист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контролер станочных и слесарных работ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электромонтер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лаборант химического  анализа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повар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вожатый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швея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ассистент экскурсовода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чертежник-конструктор</a:t>
            </a:r>
            <a:endParaRPr lang="ru-RU" sz="1400" dirty="0">
              <a:solidFill>
                <a:prstClr val="black"/>
              </a:solidFill>
              <a:latin typeface="PermianSansTypeface" panose="02000000000000000000" pitchFamily="50" charset="0"/>
              <a:ea typeface="PermianSlabSerifTypeface"/>
              <a:cs typeface="PermianSlabSerifTypeface"/>
            </a:endParaRP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медсестра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оператор по ветеринарной обработке</a:t>
            </a:r>
          </a:p>
          <a:p>
            <a:pPr marL="285750" marR="0" indent="-285750" algn="l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оператор видеозаписи</a:t>
            </a:r>
          </a:p>
          <a:p>
            <a:pPr marR="0"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400" b="0" i="0" u="none" strike="noStrike" cap="none" spc="0" dirty="0">
                <a:solidFill>
                  <a:prstClr val="black"/>
                </a:solidFill>
                <a:latin typeface="PermianSansTypeface" panose="02000000000000000000" pitchFamily="50" charset="0"/>
                <a:ea typeface="PermianSlabSerifTypeface"/>
                <a:cs typeface="PermianSlabSerifTypeface"/>
              </a:rPr>
              <a:t>и др.</a:t>
            </a:r>
            <a:endParaRPr lang="ru-RU" sz="1400" b="0" i="0" u="none" strike="noStrike" cap="none" spc="0" dirty="0">
              <a:solidFill>
                <a:prstClr val="black"/>
              </a:solidFill>
              <a:latin typeface="PermianSansTypeface" panose="02000000000000000000" pitchFamily="50" charset="0"/>
              <a:cs typeface="PermianSlabSerifTypeface"/>
            </a:endParaRPr>
          </a:p>
        </p:txBody>
      </p:sp>
      <p:pic>
        <p:nvPicPr>
          <p:cNvPr id="6" name="Рисунок 10">
            <a:extLst>
              <a:ext uri="{FF2B5EF4-FFF2-40B4-BE49-F238E27FC236}">
                <a16:creationId xmlns:a16="http://schemas.microsoft.com/office/drawing/2014/main" id="{8C04730F-88C0-256C-88F4-EA8A3F5CB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90480" y="960352"/>
            <a:ext cx="4445000" cy="3333749"/>
          </a:xfrm>
          <a:prstGeom prst="rect">
            <a:avLst/>
          </a:prstGeom>
        </p:spPr>
      </p:pic>
      <p:pic>
        <p:nvPicPr>
          <p:cNvPr id="7" name="Рисунок 15">
            <a:extLst>
              <a:ext uri="{FF2B5EF4-FFF2-40B4-BE49-F238E27FC236}">
                <a16:creationId xmlns:a16="http://schemas.microsoft.com/office/drawing/2014/main" id="{D59C0F11-C42C-D063-DC18-6F175F1E29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641641" y="960351"/>
            <a:ext cx="4441142" cy="333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928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2392</TotalTime>
  <Words>8139</Words>
  <Application>Microsoft Office PowerPoint</Application>
  <PresentationFormat>Широкоэкранный</PresentationFormat>
  <Paragraphs>1631</Paragraphs>
  <Slides>64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64</vt:i4>
      </vt:variant>
    </vt:vector>
  </HeadingPairs>
  <TitlesOfParts>
    <vt:vector size="89" baseType="lpstr">
      <vt:lpstr>Arial</vt:lpstr>
      <vt:lpstr>Calibri</vt:lpstr>
      <vt:lpstr>Montserrat</vt:lpstr>
      <vt:lpstr>Open Sans</vt:lpstr>
      <vt:lpstr>PermianSansTypeface</vt:lpstr>
      <vt:lpstr>PermianSerifTypeface</vt:lpstr>
      <vt:lpstr>PermianSlabSerifTypeface</vt:lpstr>
      <vt:lpstr>Symbol</vt:lpstr>
      <vt:lpstr>Times New Roman</vt:lpstr>
      <vt:lpstr>Wingdings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Сигачева Ольга Дмитриевна</dc:creator>
  <dc:description/>
  <cp:lastModifiedBy>Алексей</cp:lastModifiedBy>
  <cp:revision>1269</cp:revision>
  <cp:lastPrinted>2026-08-12T10:23:46Z</cp:lastPrinted>
  <dcterms:created xsi:type="dcterms:W3CDTF">2023-07-18T12:43:15Z</dcterms:created>
  <dcterms:modified xsi:type="dcterms:W3CDTF">2026-08-20T17:47:43Z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12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32</vt:i4>
  </property>
</Properties>
</file>