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9" r:id="rId1"/>
  </p:sldMasterIdLst>
  <p:notesMasterIdLst>
    <p:notesMasterId r:id="rId22"/>
  </p:notesMasterIdLst>
  <p:handoutMasterIdLst>
    <p:handoutMasterId r:id="rId23"/>
  </p:handoutMasterIdLst>
  <p:sldIdLst>
    <p:sldId id="259" r:id="rId2"/>
    <p:sldId id="343" r:id="rId3"/>
    <p:sldId id="314" r:id="rId4"/>
    <p:sldId id="377" r:id="rId5"/>
    <p:sldId id="378" r:id="rId6"/>
    <p:sldId id="355" r:id="rId7"/>
    <p:sldId id="386" r:id="rId8"/>
    <p:sldId id="383" r:id="rId9"/>
    <p:sldId id="322" r:id="rId10"/>
    <p:sldId id="387" r:id="rId11"/>
    <p:sldId id="389" r:id="rId12"/>
    <p:sldId id="385" r:id="rId13"/>
    <p:sldId id="348" r:id="rId14"/>
    <p:sldId id="388" r:id="rId15"/>
    <p:sldId id="381" r:id="rId16"/>
    <p:sldId id="382" r:id="rId17"/>
    <p:sldId id="358" r:id="rId18"/>
    <p:sldId id="376" r:id="rId19"/>
    <p:sldId id="350" r:id="rId20"/>
    <p:sldId id="334" r:id="rId21"/>
  </p:sldIdLst>
  <p:sldSz cx="9144000" cy="6858000" type="screen4x3"/>
  <p:notesSz cx="6888163" cy="100203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 userDrawn="1">
          <p15:clr>
            <a:srgbClr val="A4A3A4"/>
          </p15:clr>
        </p15:guide>
        <p15:guide id="2" pos="216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000099"/>
    <a:srgbClr val="CC0000"/>
    <a:srgbClr val="660033"/>
    <a:srgbClr val="990099"/>
    <a:srgbClr val="1F0B69"/>
    <a:srgbClr val="DBEEF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7185" autoAdjust="0"/>
    <p:restoredTop sz="94671" autoAdjust="0"/>
  </p:normalViewPr>
  <p:slideViewPr>
    <p:cSldViewPr>
      <p:cViewPr varScale="1">
        <p:scale>
          <a:sx n="59" d="100"/>
          <a:sy n="59" d="100"/>
        </p:scale>
        <p:origin x="42" y="11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1896" y="-90"/>
      </p:cViewPr>
      <p:guideLst>
        <p:guide orient="horz" pos="3155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72" cy="500776"/>
          </a:xfrm>
          <a:prstGeom prst="rect">
            <a:avLst/>
          </a:prstGeom>
        </p:spPr>
        <p:txBody>
          <a:bodyPr vert="horz" lIns="92554" tIns="46277" rIns="92554" bIns="46277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0974" y="0"/>
            <a:ext cx="2985572" cy="500776"/>
          </a:xfrm>
          <a:prstGeom prst="rect">
            <a:avLst/>
          </a:prstGeom>
        </p:spPr>
        <p:txBody>
          <a:bodyPr vert="horz" lIns="92554" tIns="46277" rIns="92554" bIns="46277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1C892CD-8A6B-4451-83C9-8F016A7B8B18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926"/>
            <a:ext cx="2985572" cy="500775"/>
          </a:xfrm>
          <a:prstGeom prst="rect">
            <a:avLst/>
          </a:prstGeom>
        </p:spPr>
        <p:txBody>
          <a:bodyPr vert="horz" lIns="92554" tIns="46277" rIns="92554" bIns="46277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0974" y="9517926"/>
            <a:ext cx="2985572" cy="500775"/>
          </a:xfrm>
          <a:prstGeom prst="rect">
            <a:avLst/>
          </a:prstGeom>
        </p:spPr>
        <p:txBody>
          <a:bodyPr vert="horz" wrap="square" lIns="92554" tIns="46277" rIns="92554" bIns="4627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D0A8995-5BAE-4AA6-B01C-4BB10F4B52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7376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72" cy="500776"/>
          </a:xfrm>
          <a:prstGeom prst="rect">
            <a:avLst/>
          </a:prstGeom>
        </p:spPr>
        <p:txBody>
          <a:bodyPr vert="horz" lIns="92554" tIns="46277" rIns="92554" bIns="46277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0974" y="0"/>
            <a:ext cx="2985572" cy="500776"/>
          </a:xfrm>
          <a:prstGeom prst="rect">
            <a:avLst/>
          </a:prstGeom>
        </p:spPr>
        <p:txBody>
          <a:bodyPr vert="horz" lIns="92554" tIns="46277" rIns="92554" bIns="46277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2BB09CA-0D2C-4421-B7E7-A6BB6B16911E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4" tIns="46277" rIns="92554" bIns="46277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9" y="4759764"/>
            <a:ext cx="5510207" cy="4508575"/>
          </a:xfrm>
          <a:prstGeom prst="rect">
            <a:avLst/>
          </a:prstGeom>
        </p:spPr>
        <p:txBody>
          <a:bodyPr vert="horz" lIns="92554" tIns="46277" rIns="92554" bIns="4627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926"/>
            <a:ext cx="2985572" cy="500775"/>
          </a:xfrm>
          <a:prstGeom prst="rect">
            <a:avLst/>
          </a:prstGeom>
        </p:spPr>
        <p:txBody>
          <a:bodyPr vert="horz" lIns="92554" tIns="46277" rIns="92554" bIns="46277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0974" y="9517926"/>
            <a:ext cx="2985572" cy="500775"/>
          </a:xfrm>
          <a:prstGeom prst="rect">
            <a:avLst/>
          </a:prstGeom>
        </p:spPr>
        <p:txBody>
          <a:bodyPr vert="horz" wrap="square" lIns="92554" tIns="46277" rIns="92554" bIns="4627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C9C47CE-9026-4B75-8116-3D15EAD97C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35203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52005" indent="-289233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56931" indent="-231387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19703" indent="-231387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82475" indent="-231387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45247" indent="-2313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008020" indent="-2313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70792" indent="-2313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933564" indent="-2313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363D9D8-9E04-4503-BF19-FE2E97EA77F5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972660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9F1F8-739C-4085-BB0D-93BAC9CB7E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0378418"/>
      </p:ext>
    </p:extLst>
  </p:cSld>
  <p:clrMapOvr>
    <a:masterClrMapping/>
  </p:clrMapOvr>
  <p:transition spd="slow"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6E42E-4850-4118-88F3-4E75BF2835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2107564"/>
      </p:ext>
    </p:extLst>
  </p:cSld>
  <p:clrMapOvr>
    <a:masterClrMapping/>
  </p:clrMapOvr>
  <p:transition spd="slow"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F65EB-DA88-4805-ADC8-B37D979E1D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5466399"/>
      </p:ext>
    </p:extLst>
  </p:cSld>
  <p:clrMapOvr>
    <a:masterClrMapping/>
  </p:clrMapOvr>
  <p:transition spd="slow"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EBE65-39CB-4C08-923B-90E373BDDB3D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9EF76-47CE-4D27-BE57-AED505250C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7062565"/>
      </p:ext>
    </p:extLst>
  </p:cSld>
  <p:clrMapOvr>
    <a:masterClrMapping/>
  </p:clrMapOvr>
  <p:transition spd="slow"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EFD58-64D7-4CAA-A58C-4A0B488FC4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0164227"/>
      </p:ext>
    </p:extLst>
  </p:cSld>
  <p:clrMapOvr>
    <a:masterClrMapping/>
  </p:clrMapOvr>
  <p:transition spd="slow"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A0AD5-9372-41D1-887A-EF64C46751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985557"/>
      </p:ext>
    </p:extLst>
  </p:cSld>
  <p:clrMapOvr>
    <a:masterClrMapping/>
  </p:clrMapOvr>
  <p:transition spd="slow"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9B938-8363-44BD-93D6-0F67461A4E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4435427"/>
      </p:ext>
    </p:extLst>
  </p:cSld>
  <p:clrMapOvr>
    <a:masterClrMapping/>
  </p:clrMapOvr>
  <p:transition spd="slow"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B79F0-98C4-4FC8-9637-A07B3F718D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5086504"/>
      </p:ext>
    </p:extLst>
  </p:cSld>
  <p:clrMapOvr>
    <a:masterClrMapping/>
  </p:clrMapOvr>
  <p:transition spd="slow"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61828-8470-492A-B755-902E8C60292D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2152D-7F8D-44E4-9638-0A239F358C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6326655"/>
      </p:ext>
    </p:extLst>
  </p:cSld>
  <p:clrMapOvr>
    <a:masterClrMapping/>
  </p:clrMapOvr>
  <p:transition spd="slow"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99250-ADF5-43F4-AC2D-B23055504D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1929177"/>
      </p:ext>
    </p:extLst>
  </p:cSld>
  <p:clrMapOvr>
    <a:masterClrMapping/>
  </p:clrMapOvr>
  <p:transition spd="slow"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DF8E-C861-4C54-A706-080FAF9A9A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4910703"/>
      </p:ext>
    </p:extLst>
  </p:cSld>
  <p:clrMapOvr>
    <a:masterClrMapping/>
  </p:clrMapOvr>
  <p:transition spd="slow"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4E524E13-2654-4675-A6FF-300CA1D441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53" r:id="rId1"/>
    <p:sldLayoutId id="2147484554" r:id="rId2"/>
    <p:sldLayoutId id="2147484555" r:id="rId3"/>
    <p:sldLayoutId id="2147484547" r:id="rId4"/>
    <p:sldLayoutId id="2147484548" r:id="rId5"/>
    <p:sldLayoutId id="2147484549" r:id="rId6"/>
    <p:sldLayoutId id="2147484556" r:id="rId7"/>
    <p:sldLayoutId id="2147484550" r:id="rId8"/>
    <p:sldLayoutId id="2147484557" r:id="rId9"/>
    <p:sldLayoutId id="2147484551" r:id="rId10"/>
    <p:sldLayoutId id="2147484552" r:id="rId11"/>
  </p:sldLayoutIdLst>
  <p:transition spd="slow">
    <p:strips/>
  </p:transition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8.jpeg"/><Relationship Id="rId7" Type="http://schemas.openxmlformats.org/officeDocument/2006/relationships/image" Target="../media/image3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2.jpe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5.png"/><Relationship Id="rId7" Type="http://schemas.openxmlformats.org/officeDocument/2006/relationships/image" Target="../media/image38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1.jpeg"/><Relationship Id="rId7" Type="http://schemas.openxmlformats.org/officeDocument/2006/relationships/image" Target="../media/image4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5.png"/><Relationship Id="rId4" Type="http://schemas.openxmlformats.org/officeDocument/2006/relationships/image" Target="../media/image6.png"/><Relationship Id="rId9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7.jpeg"/><Relationship Id="rId7" Type="http://schemas.openxmlformats.org/officeDocument/2006/relationships/image" Target="../media/image5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6.png"/><Relationship Id="rId10" Type="http://schemas.openxmlformats.org/officeDocument/2006/relationships/image" Target="../media/image52.jpeg"/><Relationship Id="rId4" Type="http://schemas.openxmlformats.org/officeDocument/2006/relationships/image" Target="../media/image48.jpeg"/><Relationship Id="rId9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4.jpeg"/><Relationship Id="rId7" Type="http://schemas.openxmlformats.org/officeDocument/2006/relationships/image" Target="../media/image56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9.jpeg"/><Relationship Id="rId7" Type="http://schemas.openxmlformats.org/officeDocument/2006/relationships/image" Target="../media/image61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11" Type="http://schemas.openxmlformats.org/officeDocument/2006/relationships/image" Target="../media/image65.jpeg"/><Relationship Id="rId5" Type="http://schemas.openxmlformats.org/officeDocument/2006/relationships/image" Target="../media/image6.png"/><Relationship Id="rId10" Type="http://schemas.openxmlformats.org/officeDocument/2006/relationships/image" Target="../media/image64.jpeg"/><Relationship Id="rId4" Type="http://schemas.openxmlformats.org/officeDocument/2006/relationships/image" Target="../media/image5.png"/><Relationship Id="rId9" Type="http://schemas.openxmlformats.org/officeDocument/2006/relationships/image" Target="../media/image6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9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10" Type="http://schemas.openxmlformats.org/officeDocument/2006/relationships/image" Target="../media/image76.jpeg"/><Relationship Id="rId4" Type="http://schemas.openxmlformats.org/officeDocument/2006/relationships/image" Target="../media/image71.jpeg"/><Relationship Id="rId9" Type="http://schemas.openxmlformats.org/officeDocument/2006/relationships/image" Target="../media/image7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5.png"/><Relationship Id="rId7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11" Type="http://schemas.openxmlformats.org/officeDocument/2006/relationships/image" Target="../media/image24.jpeg"/><Relationship Id="rId5" Type="http://schemas.openxmlformats.org/officeDocument/2006/relationships/image" Target="../media/image6.png"/><Relationship Id="rId10" Type="http://schemas.openxmlformats.org/officeDocument/2006/relationships/image" Target="../media/image19.emf"/><Relationship Id="rId4" Type="http://schemas.openxmlformats.org/officeDocument/2006/relationships/image" Target="../media/image21.jpeg"/><Relationship Id="rId9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6.png"/><Relationship Id="rId7" Type="http://schemas.openxmlformats.org/officeDocument/2006/relationships/image" Target="../media/image2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10" Type="http://schemas.openxmlformats.org/officeDocument/2006/relationships/image" Target="../media/image31.jpeg"/><Relationship Id="rId4" Type="http://schemas.openxmlformats.org/officeDocument/2006/relationships/image" Target="../media/image25.jpg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5" y="2241550"/>
            <a:ext cx="2407930" cy="321057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845" y="3338809"/>
            <a:ext cx="3672536" cy="2754402"/>
          </a:xfrm>
          <a:prstGeom prst="rect">
            <a:avLst/>
          </a:prstGeom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405830" y="407771"/>
            <a:ext cx="5097735" cy="186204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300" b="1" dirty="0">
                <a:solidFill>
                  <a:srgbClr val="1F0B69"/>
                </a:solidFill>
                <a:latin typeface="Arial Black" panose="020B0A04020102020204" pitchFamily="34" charset="0"/>
              </a:rPr>
              <a:t>Вас приветствует </a:t>
            </a:r>
          </a:p>
          <a:p>
            <a:pPr algn="ctr" eaLnBrk="1" hangingPunct="1"/>
            <a:r>
              <a:rPr lang="ru-RU" altLang="ru-RU" sz="2300" b="1" dirty="0">
                <a:solidFill>
                  <a:srgbClr val="1F0B69"/>
                </a:solidFill>
                <a:latin typeface="Arial Black" panose="020B0A04020102020204" pitchFamily="34" charset="0"/>
              </a:rPr>
              <a:t>Государственное бюджетное </a:t>
            </a:r>
          </a:p>
          <a:p>
            <a:pPr algn="ctr" eaLnBrk="1" hangingPunct="1"/>
            <a:r>
              <a:rPr lang="ru-RU" altLang="ru-RU" sz="2300" b="1" dirty="0">
                <a:solidFill>
                  <a:srgbClr val="1F0B69"/>
                </a:solidFill>
                <a:latin typeface="Arial Black" panose="020B0A04020102020204" pitchFamily="34" charset="0"/>
              </a:rPr>
              <a:t>    профессиональное образовательное учреждение </a:t>
            </a:r>
          </a:p>
        </p:txBody>
      </p:sp>
      <p:pic>
        <p:nvPicPr>
          <p:cNvPr id="7172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914" y="3668260"/>
            <a:ext cx="428625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583113" y="2241550"/>
            <a:ext cx="4572000" cy="7699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200" b="1" dirty="0">
                <a:solidFill>
                  <a:srgbClr val="1F0B69"/>
                </a:solidFill>
                <a:latin typeface="Arial Black" panose="020B0A04020102020204" pitchFamily="34" charset="0"/>
              </a:rPr>
              <a:t>«Строгановский колледж»  филиал с. Частые</a:t>
            </a:r>
          </a:p>
        </p:txBody>
      </p:sp>
      <p:pic>
        <p:nvPicPr>
          <p:cNvPr id="6" name="Рисунок 5" descr="Эмблема 2 копия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511" y="66675"/>
            <a:ext cx="2722752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0" descr="п6_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018088"/>
            <a:ext cx="1981200" cy="185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0" descr="п6_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E:\фото колледж\DSCN855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17" y="581975"/>
            <a:ext cx="1135721" cy="151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09" y="547866"/>
            <a:ext cx="3608135" cy="270892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906" y="3344553"/>
            <a:ext cx="2466462" cy="32886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42"/>
          <a:stretch/>
        </p:blipFill>
        <p:spPr>
          <a:xfrm>
            <a:off x="3800553" y="663639"/>
            <a:ext cx="2343404" cy="2795146"/>
          </a:xfrm>
          <a:prstGeom prst="rect">
            <a:avLst/>
          </a:prstGeom>
        </p:spPr>
      </p:pic>
      <p:pic>
        <p:nvPicPr>
          <p:cNvPr id="29699" name="Picture 10" descr="п6_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79925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10" descr="п6_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47664" y="173968"/>
            <a:ext cx="7920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solidFill>
                  <a:srgbClr val="7030A0"/>
                </a:solidFill>
              </a:rPr>
              <a:t>Спортивные мероприятия</a:t>
            </a:r>
            <a:endParaRPr lang="ru-RU" altLang="ru-RU" sz="24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3" t="-5" r="21465" b="5"/>
          <a:stretch/>
        </p:blipFill>
        <p:spPr>
          <a:xfrm>
            <a:off x="6450080" y="38118"/>
            <a:ext cx="2592288" cy="32570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 b="25850"/>
          <a:stretch/>
        </p:blipFill>
        <p:spPr>
          <a:xfrm>
            <a:off x="0" y="3782208"/>
            <a:ext cx="2290834" cy="30255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2" t="1480" r="13856" b="916"/>
          <a:stretch/>
        </p:blipFill>
        <p:spPr>
          <a:xfrm>
            <a:off x="2582110" y="3141013"/>
            <a:ext cx="3777822" cy="366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92464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25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7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3" b="7577"/>
          <a:stretch/>
        </p:blipFill>
        <p:spPr>
          <a:xfrm>
            <a:off x="5365926" y="3820589"/>
            <a:ext cx="3472678" cy="2819777"/>
          </a:xfrm>
          <a:prstGeom prst="rect">
            <a:avLst/>
          </a:prstGeom>
        </p:spPr>
      </p:pic>
      <p:pic>
        <p:nvPicPr>
          <p:cNvPr id="29699" name="Picture 10" descr="п6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79925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10" descr="п6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2286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47664" y="173968"/>
            <a:ext cx="7920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solidFill>
                  <a:srgbClr val="7030A0"/>
                </a:solidFill>
              </a:rPr>
              <a:t>Спортивные мероприятия</a:t>
            </a:r>
            <a:endParaRPr lang="ru-RU" altLang="ru-RU" sz="2400" b="1" dirty="0">
              <a:solidFill>
                <a:srgbClr val="7030A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552" y="613405"/>
            <a:ext cx="3662408" cy="27468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6" b="13336"/>
          <a:stretch/>
        </p:blipFill>
        <p:spPr>
          <a:xfrm>
            <a:off x="3059833" y="2772896"/>
            <a:ext cx="2194910" cy="29024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38" t="11804" r="7815" b="-1533"/>
          <a:stretch/>
        </p:blipFill>
        <p:spPr>
          <a:xfrm>
            <a:off x="-66736" y="3020155"/>
            <a:ext cx="3014398" cy="38315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30"/>
          <a:stretch/>
        </p:blipFill>
        <p:spPr>
          <a:xfrm>
            <a:off x="366735" y="607218"/>
            <a:ext cx="3707904" cy="226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64286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b="17451"/>
          <a:stretch/>
        </p:blipFill>
        <p:spPr>
          <a:xfrm>
            <a:off x="6038901" y="3236693"/>
            <a:ext cx="3015916" cy="345064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3" y="483573"/>
            <a:ext cx="2994372" cy="2245779"/>
          </a:xfrm>
          <a:prstGeom prst="rect">
            <a:avLst/>
          </a:prstGeom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23963" y="243997"/>
            <a:ext cx="7920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rgbClr val="7030A0"/>
                </a:solidFill>
              </a:rPr>
              <a:t>Традиционные внеклассные мероприятия</a:t>
            </a:r>
            <a:endParaRPr lang="ru-RU" altLang="ru-RU" sz="2400" b="1" dirty="0">
              <a:solidFill>
                <a:srgbClr val="7030A0"/>
              </a:solidFill>
            </a:endParaRPr>
          </a:p>
        </p:txBody>
      </p:sp>
      <p:pic>
        <p:nvPicPr>
          <p:cNvPr id="31749" name="Picture 10" descr="п6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10" descr="п6_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58976"/>
            <a:ext cx="2555875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71"/>
          <a:stretch/>
        </p:blipFill>
        <p:spPr>
          <a:xfrm>
            <a:off x="6179036" y="705662"/>
            <a:ext cx="2735646" cy="29883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5"/>
          <a:stretch/>
        </p:blipFill>
        <p:spPr>
          <a:xfrm>
            <a:off x="3099678" y="705662"/>
            <a:ext cx="3003798" cy="349222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3" y="2890051"/>
            <a:ext cx="2841780" cy="378904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9"/>
          <a:stretch/>
        </p:blipFill>
        <p:spPr>
          <a:xfrm>
            <a:off x="3382372" y="3668677"/>
            <a:ext cx="2168590" cy="317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24262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7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135" y="402527"/>
            <a:ext cx="2363755" cy="17728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959" y="3670673"/>
            <a:ext cx="4291317" cy="32184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300" y="469334"/>
            <a:ext cx="2625756" cy="3501008"/>
          </a:xfrm>
          <a:prstGeom prst="rect">
            <a:avLst/>
          </a:prstGeom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53048" y="-38843"/>
            <a:ext cx="7920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rgbClr val="7030A0"/>
                </a:solidFill>
              </a:rPr>
              <a:t>Традиционные внеклассные мероприятия</a:t>
            </a:r>
            <a:endParaRPr lang="ru-RU" altLang="ru-RU" sz="2400" b="1" dirty="0">
              <a:solidFill>
                <a:srgbClr val="7030A0"/>
              </a:solidFill>
            </a:endParaRPr>
          </a:p>
        </p:txBody>
      </p:sp>
      <p:pic>
        <p:nvPicPr>
          <p:cNvPr id="31749" name="Picture 10" descr="п6_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390" y="0"/>
            <a:ext cx="2286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Users\Irbis\Desktop\Строгановский колледж\Мероприятия фото\1 сентября 2017\DSC0426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459" y="660064"/>
            <a:ext cx="4931817" cy="277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10" descr="п6_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975" y="4558795"/>
            <a:ext cx="2555875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300" y="4019464"/>
            <a:ext cx="3784715" cy="28385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8" r="2093"/>
          <a:stretch/>
        </p:blipFill>
        <p:spPr>
          <a:xfrm>
            <a:off x="2234390" y="1813231"/>
            <a:ext cx="2623615" cy="30856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2" b="15812"/>
          <a:stretch/>
        </p:blipFill>
        <p:spPr>
          <a:xfrm>
            <a:off x="3500765" y="4536786"/>
            <a:ext cx="1857816" cy="2322353"/>
          </a:xfrm>
          <a:prstGeom prst="rect">
            <a:avLst/>
          </a:prstGeom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3220"/>
            <a:ext cx="2808312" cy="37444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468" y="3888601"/>
            <a:ext cx="3802542" cy="2851906"/>
          </a:xfrm>
          <a:prstGeom prst="rect">
            <a:avLst/>
          </a:prstGeom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23963" y="243997"/>
            <a:ext cx="7920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rgbClr val="7030A0"/>
                </a:solidFill>
              </a:rPr>
              <a:t>Традиционные внеклассные мероприятия</a:t>
            </a:r>
            <a:endParaRPr lang="ru-RU" altLang="ru-RU" sz="2400" b="1" dirty="0">
              <a:solidFill>
                <a:srgbClr val="7030A0"/>
              </a:solidFill>
            </a:endParaRPr>
          </a:p>
        </p:txBody>
      </p:sp>
      <p:pic>
        <p:nvPicPr>
          <p:cNvPr id="31749" name="Picture 10" descr="п6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10" descr="п6_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68813"/>
            <a:ext cx="2555875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898" y="706157"/>
            <a:ext cx="3923928" cy="29429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8" b="9416"/>
          <a:stretch/>
        </p:blipFill>
        <p:spPr>
          <a:xfrm>
            <a:off x="138299" y="3885512"/>
            <a:ext cx="5118928" cy="28492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056" y="811907"/>
            <a:ext cx="2625756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89208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534" y="2621865"/>
            <a:ext cx="3168466" cy="42246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" y="327618"/>
            <a:ext cx="2256192" cy="3008255"/>
          </a:xfrm>
          <a:prstGeom prst="rect">
            <a:avLst/>
          </a:prstGeom>
        </p:spPr>
      </p:pic>
      <p:pic>
        <p:nvPicPr>
          <p:cNvPr id="29699" name="Picture 10" descr="п6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608" y="4467225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10" descr="п6_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896535" y="-80326"/>
            <a:ext cx="7920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rgbClr val="7030A0"/>
                </a:solidFill>
              </a:rPr>
              <a:t>Военно-патриотические мероприятия</a:t>
            </a:r>
            <a:endParaRPr lang="ru-RU" altLang="ru-RU" sz="2400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6" r="15707" b="4429"/>
          <a:stretch/>
        </p:blipFill>
        <p:spPr>
          <a:xfrm>
            <a:off x="4067993" y="2909517"/>
            <a:ext cx="2355451" cy="39484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60"/>
          <a:stretch/>
        </p:blipFill>
        <p:spPr>
          <a:xfrm>
            <a:off x="3828383" y="394024"/>
            <a:ext cx="5315617" cy="25570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71" y="3288249"/>
            <a:ext cx="2658555" cy="35447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93" y="3789040"/>
            <a:ext cx="2279674" cy="30395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421" y="1299373"/>
            <a:ext cx="2145902" cy="2861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79" r="6378" b="13879"/>
          <a:stretch/>
        </p:blipFill>
        <p:spPr>
          <a:xfrm>
            <a:off x="2338742" y="389640"/>
            <a:ext cx="1844820" cy="93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6329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981" y="3940849"/>
            <a:ext cx="3725343" cy="2794007"/>
          </a:xfrm>
          <a:prstGeom prst="rect">
            <a:avLst/>
          </a:prstGeom>
        </p:spPr>
      </p:pic>
      <p:pic>
        <p:nvPicPr>
          <p:cNvPr id="29699" name="Picture 10" descr="п6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79925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10" descr="п6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223963" y="243997"/>
            <a:ext cx="7920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rgbClr val="7030A0"/>
                </a:solidFill>
              </a:rPr>
              <a:t>Посещение мероприятий в библиотеке, музее</a:t>
            </a:r>
            <a:endParaRPr lang="ru-RU" altLang="ru-RU" sz="24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" y="3128987"/>
            <a:ext cx="4950851" cy="37131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994" y="766826"/>
            <a:ext cx="3619330" cy="27144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234" y="777706"/>
            <a:ext cx="3671870" cy="275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93915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1" name="Picture 10" descr="п6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F:\Музей Пермской артиллерии\100_15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696" y="136355"/>
            <a:ext cx="3413522" cy="2560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77737" y="-20674"/>
            <a:ext cx="7543800" cy="1431925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Экскурсионные поездки </a:t>
            </a:r>
          </a:p>
          <a:p>
            <a:pPr marL="0" indent="0" algn="ctr"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 smtClean="0">
              <a:solidFill>
                <a:srgbClr val="FF0000"/>
              </a:solidFill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3" y="494977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F:\Чайковский\100_108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60"/>
          <a:stretch/>
        </p:blipFill>
        <p:spPr bwMode="auto">
          <a:xfrm>
            <a:off x="24183" y="3231109"/>
            <a:ext cx="3143250" cy="3626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Содержимое 4" descr="102_6622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020" y="1386300"/>
            <a:ext cx="2432622" cy="324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Documents and Settings\УПР\Рабочий стол\Экскурсия С.-Петербург\С.- Петерб\100_104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218" y="40005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10" descr="п6_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186" y="4447078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Разные фотографии\АААА\IMG_20130212_13250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006" y="4279370"/>
            <a:ext cx="3466079" cy="259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4" b="7848"/>
          <a:stretch/>
        </p:blipFill>
        <p:spPr>
          <a:xfrm>
            <a:off x="6105132" y="2226097"/>
            <a:ext cx="2972086" cy="2317982"/>
          </a:xfrm>
          <a:prstGeom prst="rect">
            <a:avLst/>
          </a:prstGeom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25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25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325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9888" y="242095"/>
            <a:ext cx="8226425" cy="2808312"/>
          </a:xfrm>
        </p:spPr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2400" i="1" dirty="0" smtClean="0">
                <a:solidFill>
                  <a:srgbClr val="990099"/>
                </a:solidFill>
              </a:rPr>
              <a:t/>
            </a:r>
            <a:br>
              <a:rPr lang="ru-RU" sz="2400" i="1" dirty="0" smtClean="0">
                <a:solidFill>
                  <a:srgbClr val="990099"/>
                </a:solidFill>
              </a:rPr>
            </a:br>
            <a:r>
              <a:rPr lang="ru-RU" sz="2400" i="1" dirty="0" smtClean="0">
                <a:solidFill>
                  <a:srgbClr val="990099"/>
                </a:solidFill>
              </a:rPr>
              <a:t>       </a:t>
            </a:r>
            <a:r>
              <a:rPr lang="ru-RU" sz="2400" i="1" dirty="0">
                <a:solidFill>
                  <a:srgbClr val="990099"/>
                </a:solidFill>
              </a:rPr>
              <a:t>Студенты, успешно прошедшие</a:t>
            </a:r>
            <a:r>
              <a:rPr lang="ru-RU" sz="2400" dirty="0">
                <a:solidFill>
                  <a:srgbClr val="990099"/>
                </a:solidFill>
              </a:rPr>
              <a:t> </a:t>
            </a:r>
            <a:br>
              <a:rPr lang="ru-RU" sz="2400" dirty="0">
                <a:solidFill>
                  <a:srgbClr val="990099"/>
                </a:solidFill>
              </a:rPr>
            </a:br>
            <a:r>
              <a:rPr lang="ru-RU" sz="2400" i="1" dirty="0">
                <a:solidFill>
                  <a:srgbClr val="990099"/>
                </a:solidFill>
              </a:rPr>
              <a:t>курс обучения </a:t>
            </a:r>
            <a:br>
              <a:rPr lang="ru-RU" sz="2400" i="1" dirty="0">
                <a:solidFill>
                  <a:srgbClr val="990099"/>
                </a:solidFill>
              </a:rPr>
            </a:br>
            <a:r>
              <a:rPr lang="ru-RU" sz="2400" i="1" dirty="0">
                <a:solidFill>
                  <a:srgbClr val="990099"/>
                </a:solidFill>
              </a:rPr>
              <a:t>по  данным специальностям,              </a:t>
            </a:r>
            <a:br>
              <a:rPr lang="ru-RU" sz="2400" i="1" dirty="0">
                <a:solidFill>
                  <a:srgbClr val="990099"/>
                </a:solidFill>
              </a:rPr>
            </a:br>
            <a:r>
              <a:rPr lang="ru-RU" sz="2400" i="1" dirty="0">
                <a:solidFill>
                  <a:srgbClr val="990099"/>
                </a:solidFill>
              </a:rPr>
              <a:t>получают дипломы </a:t>
            </a:r>
            <a:br>
              <a:rPr lang="ru-RU" sz="2400" i="1" dirty="0">
                <a:solidFill>
                  <a:srgbClr val="990099"/>
                </a:solidFill>
              </a:rPr>
            </a:br>
            <a:r>
              <a:rPr lang="ru-RU" sz="2400" i="1" u="sng" dirty="0">
                <a:solidFill>
                  <a:srgbClr val="006699"/>
                </a:solidFill>
              </a:rPr>
              <a:t>о среднем  профессиональном </a:t>
            </a:r>
            <a:r>
              <a:rPr lang="ru-RU" sz="2400" i="1" u="sng" dirty="0" smtClean="0">
                <a:solidFill>
                  <a:srgbClr val="006699"/>
                </a:solidFill>
              </a:rPr>
              <a:t/>
            </a:r>
            <a:br>
              <a:rPr lang="ru-RU" sz="2400" i="1" u="sng" dirty="0" smtClean="0">
                <a:solidFill>
                  <a:srgbClr val="006699"/>
                </a:solidFill>
              </a:rPr>
            </a:br>
            <a:r>
              <a:rPr lang="ru-RU" sz="2400" i="1" u="sng" dirty="0" smtClean="0">
                <a:solidFill>
                  <a:srgbClr val="006699"/>
                </a:solidFill>
              </a:rPr>
              <a:t> </a:t>
            </a:r>
            <a:r>
              <a:rPr lang="ru-RU" sz="2400" i="1" u="sng" dirty="0">
                <a:solidFill>
                  <a:srgbClr val="006699"/>
                </a:solidFill>
              </a:rPr>
              <a:t>и общем  среднем образовании</a:t>
            </a:r>
            <a:r>
              <a:rPr lang="ru-RU" sz="2400" i="1" dirty="0" smtClean="0">
                <a:solidFill>
                  <a:srgbClr val="990099"/>
                </a:solidFill>
              </a:rPr>
              <a:t/>
            </a:r>
            <a:br>
              <a:rPr lang="ru-RU" sz="2400" i="1" dirty="0" smtClean="0">
                <a:solidFill>
                  <a:srgbClr val="990099"/>
                </a:solidFill>
              </a:rPr>
            </a:br>
            <a:endParaRPr lang="ru-RU" sz="2400" i="1" u="sng" dirty="0">
              <a:solidFill>
                <a:srgbClr val="006699"/>
              </a:solidFill>
            </a:endParaRPr>
          </a:p>
        </p:txBody>
      </p:sp>
      <p:pic>
        <p:nvPicPr>
          <p:cNvPr id="43012" name="Picture 10" descr="п6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79925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10" descr="п6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2" y="-99392"/>
            <a:ext cx="3059113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img1.liveinternet.ru/images/attach/d/1/130/400/130400777_RRyoRRR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085308"/>
            <a:ext cx="4473798" cy="318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rostodiplom.ru/data/uploads/rf-sred-prof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100715"/>
            <a:ext cx="2381250" cy="34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932994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5"/>
          <a:stretch/>
        </p:blipFill>
        <p:spPr bwMode="auto">
          <a:xfrm>
            <a:off x="3895854" y="3367080"/>
            <a:ext cx="2614454" cy="14963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380" y="1057188"/>
            <a:ext cx="2392363" cy="1627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10" descr="п6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4310063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95536" y="136808"/>
            <a:ext cx="8226425" cy="6460544"/>
          </a:xfrm>
          <a:prstGeom prst="rect">
            <a:avLst/>
          </a:prstGeom>
          <a:effectLst/>
        </p:spPr>
        <p:txBody>
          <a:bodyPr/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  <a:defRPr/>
            </a:pPr>
            <a:r>
              <a:rPr lang="ru-RU" sz="2400" dirty="0" smtClean="0">
                <a:solidFill>
                  <a:srgbClr val="0000FF"/>
                </a:solidFill>
              </a:rPr>
              <a:t>Кроме основных профессий предоставляются образовательные услуги на краткосрочных курсах:</a:t>
            </a:r>
            <a:r>
              <a:rPr lang="ru-RU" sz="2800" u="sng" dirty="0" smtClean="0">
                <a:solidFill>
                  <a:srgbClr val="CC0000"/>
                </a:solidFill>
              </a:rPr>
              <a:t/>
            </a:r>
            <a:br>
              <a:rPr lang="ru-RU" sz="2800" u="sng" dirty="0" smtClean="0">
                <a:solidFill>
                  <a:srgbClr val="CC000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-</a:t>
            </a:r>
            <a:r>
              <a:rPr lang="ru-RU" sz="2800" dirty="0" smtClean="0">
                <a:solidFill>
                  <a:srgbClr val="CC0000"/>
                </a:solidFill>
              </a:rPr>
              <a:t> </a:t>
            </a:r>
            <a:r>
              <a:rPr lang="ru-RU" sz="2400" dirty="0" err="1" smtClean="0">
                <a:solidFill>
                  <a:srgbClr val="006699"/>
                </a:solidFill>
              </a:rPr>
              <a:t>Электрогазосварщик</a:t>
            </a:r>
            <a:r>
              <a:rPr lang="ru-RU" sz="2400" u="sng" dirty="0" smtClean="0">
                <a:solidFill>
                  <a:srgbClr val="CC0000"/>
                </a:solidFill>
              </a:rPr>
              <a:t/>
            </a:r>
            <a:br>
              <a:rPr lang="ru-RU" sz="2400" u="sng" dirty="0" smtClean="0">
                <a:solidFill>
                  <a:srgbClr val="CC000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>- </a:t>
            </a:r>
            <a:r>
              <a:rPr lang="ru-RU" sz="2400" dirty="0" smtClean="0">
                <a:solidFill>
                  <a:srgbClr val="006699"/>
                </a:solidFill>
              </a:rPr>
              <a:t>Тракторист- машинист</a:t>
            </a:r>
            <a:br>
              <a:rPr lang="ru-RU" sz="2400" dirty="0" smtClean="0">
                <a:solidFill>
                  <a:srgbClr val="006699"/>
                </a:solidFill>
              </a:rPr>
            </a:br>
            <a:r>
              <a:rPr lang="ru-RU" sz="2400" dirty="0" smtClean="0">
                <a:solidFill>
                  <a:srgbClr val="006699"/>
                </a:solidFill>
              </a:rPr>
              <a:t>- Водитель автомобиля категории «В», «С»</a:t>
            </a:r>
          </a:p>
          <a:p>
            <a:pPr marL="0" indent="0" algn="l">
              <a:buNone/>
              <a:defRPr/>
            </a:pPr>
            <a:r>
              <a:rPr lang="ru-RU" sz="2400" dirty="0" smtClean="0">
                <a:solidFill>
                  <a:srgbClr val="006699"/>
                </a:solidFill>
              </a:rPr>
              <a:t>- Водитель категории А, А1, М</a:t>
            </a:r>
          </a:p>
          <a:p>
            <a:pPr marL="0" indent="0" algn="l">
              <a:buNone/>
              <a:defRPr/>
            </a:pPr>
            <a:r>
              <a:rPr lang="ru-RU" sz="2400" dirty="0" smtClean="0">
                <a:solidFill>
                  <a:srgbClr val="006699"/>
                </a:solidFill>
              </a:rPr>
              <a:t>- Повар-кондитер</a:t>
            </a:r>
          </a:p>
          <a:p>
            <a:pPr marL="0" indent="0" algn="l">
              <a:buNone/>
              <a:defRPr/>
            </a:pPr>
            <a:r>
              <a:rPr lang="ru-RU" sz="2400" dirty="0" smtClean="0">
                <a:solidFill>
                  <a:srgbClr val="006699"/>
                </a:solidFill>
              </a:rPr>
              <a:t>- 1 С. Торговля. Склад.</a:t>
            </a:r>
          </a:p>
          <a:p>
            <a:pPr marL="0" indent="0" algn="l">
              <a:buNone/>
              <a:defRPr/>
            </a:pPr>
            <a:r>
              <a:rPr lang="ru-RU" sz="2400" dirty="0" smtClean="0">
                <a:solidFill>
                  <a:srgbClr val="006699"/>
                </a:solidFill>
              </a:rPr>
              <a:t>- Продавец, контролер-кассир.</a:t>
            </a:r>
            <a:endParaRPr lang="ru-RU" sz="2400" dirty="0">
              <a:solidFill>
                <a:srgbClr val="006699"/>
              </a:solidFill>
            </a:endParaRPr>
          </a:p>
        </p:txBody>
      </p:sp>
      <p:sp>
        <p:nvSpPr>
          <p:cNvPr id="45062" name="Прямоугольник 4"/>
          <p:cNvSpPr>
            <a:spLocks noGrp="1" noChangeArrowheads="1"/>
          </p:cNvSpPr>
          <p:nvPr>
            <p:ph sz="quarter" idx="13"/>
          </p:nvPr>
        </p:nvSpPr>
        <p:spPr>
          <a:xfrm>
            <a:off x="3580061" y="4261562"/>
            <a:ext cx="5100638" cy="2123658"/>
          </a:xfrm>
        </p:spPr>
        <p:txBody>
          <a:bodyPr>
            <a:spAutoFit/>
          </a:bodyPr>
          <a:lstStyle/>
          <a:p>
            <a:pPr marL="44450" indent="0" algn="just">
              <a:buFont typeface="Georgia" panose="02040502050405020303" pitchFamily="18" charset="0"/>
              <a:buNone/>
            </a:pPr>
            <a:r>
              <a:rPr lang="ru-RU" altLang="ru-RU" sz="3600" b="1" dirty="0" smtClean="0">
                <a:solidFill>
                  <a:srgbClr val="1F0B69"/>
                </a:solidFill>
              </a:rPr>
              <a:t/>
            </a:r>
            <a:br>
              <a:rPr lang="ru-RU" altLang="ru-RU" sz="3600" b="1" dirty="0" smtClean="0">
                <a:solidFill>
                  <a:srgbClr val="1F0B69"/>
                </a:solidFill>
              </a:rPr>
            </a:br>
            <a:r>
              <a:rPr lang="ru-RU" altLang="ru-RU" sz="2400" b="1" dirty="0" smtClean="0">
                <a:solidFill>
                  <a:srgbClr val="1F0B69"/>
                </a:solidFill>
              </a:rPr>
              <a:t>По окончании срока обучения обучающиеся получают свидетельство по полученным квалификациям</a:t>
            </a:r>
            <a:endParaRPr lang="ru-RU" altLang="ru-RU" sz="2400" dirty="0" smtClean="0"/>
          </a:p>
        </p:txBody>
      </p:sp>
      <p:pic>
        <p:nvPicPr>
          <p:cNvPr id="1028" name="Picture 4" descr="http://1s-torgovlya.ru/images/torgovlya-i-skla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78"/>
          <a:stretch/>
        </p:blipFill>
        <p:spPr bwMode="auto">
          <a:xfrm>
            <a:off x="6741676" y="2783630"/>
            <a:ext cx="2286278" cy="164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un9-14.userapi.com/impg/-AF2iv1FaidHU6wipxHzN6kNwJjPsBTS8fJUbg/HfCw5JWPuko.jpg?size=810x1080&amp;quality=96&amp;sign=65d263c8dd065076055f0d29ba5c4caa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2" b="8703"/>
          <a:stretch/>
        </p:blipFill>
        <p:spPr bwMode="auto">
          <a:xfrm>
            <a:off x="336798" y="3696766"/>
            <a:ext cx="2578745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980187"/>
            <a:ext cx="8363520" cy="2680439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sz="4000" dirty="0" smtClean="0">
                <a:solidFill>
                  <a:srgbClr val="1F0B69"/>
                </a:solidFill>
              </a:rPr>
              <a:t>МАСТЕР ПО РЕМОНТУ  И  ОБСЛУЖИВАНИЮ  АВТОМОБИЛЕЙ</a:t>
            </a:r>
            <a:endParaRPr lang="ru-RU" sz="4000" dirty="0">
              <a:solidFill>
                <a:srgbClr val="1F0B69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0" y="2924175"/>
            <a:ext cx="8688388" cy="165735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b="1" dirty="0" smtClean="0"/>
              <a:t>Принимаются юноши и девушки на базе 9 классов.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b="1" dirty="0" smtClean="0"/>
              <a:t>Срок обучения 2 года 10 месяцев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b="1" dirty="0" smtClean="0"/>
              <a:t>с получением среднего (полного)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b="1" dirty="0" smtClean="0"/>
              <a:t> общего  образования.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ru-RU" altLang="ru-RU" b="1" dirty="0" smtClean="0"/>
          </a:p>
        </p:txBody>
      </p:sp>
      <p:pic>
        <p:nvPicPr>
          <p:cNvPr id="35844" name="Picture 10" descr="п6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467225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10" descr="п6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6085"/>
            <a:ext cx="2838450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"/>
          <p:cNvSpPr txBox="1">
            <a:spLocks noChangeArrowheads="1"/>
          </p:cNvSpPr>
          <p:nvPr/>
        </p:nvSpPr>
        <p:spPr>
          <a:xfrm>
            <a:off x="275742" y="4467225"/>
            <a:ext cx="8136904" cy="1584176"/>
          </a:xfrm>
          <a:prstGeom prst="rect">
            <a:avLst/>
          </a:prstGeom>
          <a:effectLst/>
        </p:spPr>
        <p:txBody>
          <a:bodyPr/>
          <a:lstStyle>
            <a:lvl1pPr marL="640080" indent="-4572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54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Квалификация</a:t>
            </a:r>
            <a:r>
              <a:rPr lang="ru-RU" sz="4800" dirty="0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 smtClean="0">
                <a:solidFill>
                  <a:srgbClr val="1F0B69"/>
                </a:solidFill>
              </a:rPr>
              <a:t>Слесарь по ремонту автомобилей, </a:t>
            </a:r>
          </a:p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 smtClean="0">
                <a:solidFill>
                  <a:srgbClr val="1F0B69"/>
                </a:solidFill>
              </a:rPr>
              <a:t>водитель автомобиля</a:t>
            </a:r>
            <a:endParaRPr lang="ru-RU" sz="2400" dirty="0" smtClean="0"/>
          </a:p>
        </p:txBody>
      </p:sp>
      <p:pic>
        <p:nvPicPr>
          <p:cNvPr id="3074" name="Picture 2" descr="https://st03.kakprosto.ru/images/article/2019/3/16/130132_5c8cbbaf3b2335c8cbbaf3b26c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97" y="834147"/>
            <a:ext cx="2444254" cy="163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2000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2000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20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0" dur="2000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8"/>
          <p:cNvSpPr txBox="1">
            <a:spLocks noChangeArrowheads="1"/>
          </p:cNvSpPr>
          <p:nvPr/>
        </p:nvSpPr>
        <p:spPr bwMode="auto">
          <a:xfrm>
            <a:off x="4932015" y="1086373"/>
            <a:ext cx="3731592" cy="2677656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800" b="1" i="1" dirty="0" smtClean="0">
                <a:solidFill>
                  <a:srgbClr val="1F0B69"/>
                </a:solidFill>
                <a:latin typeface="Arial Rounded MT Bold" panose="020F0704030504030204" pitchFamily="34" charset="0"/>
              </a:rPr>
              <a:t>Мы </a:t>
            </a:r>
            <a:r>
              <a:rPr lang="ru-RU" altLang="ru-RU" sz="2800" b="1" i="1" dirty="0">
                <a:solidFill>
                  <a:srgbClr val="1F0B69"/>
                </a:solidFill>
                <a:latin typeface="Arial Rounded MT Bold" panose="020F0704030504030204" pitchFamily="34" charset="0"/>
              </a:rPr>
              <a:t>ждем Вас у нас -  в </a:t>
            </a:r>
            <a:r>
              <a:rPr lang="ru-RU" altLang="ru-RU" sz="2800" b="1" i="1" dirty="0" err="1">
                <a:solidFill>
                  <a:srgbClr val="1F0B69"/>
                </a:solidFill>
                <a:latin typeface="Arial Rounded MT Bold" panose="020F0704030504030204" pitchFamily="34" charset="0"/>
              </a:rPr>
              <a:t>Частинском</a:t>
            </a:r>
            <a:r>
              <a:rPr lang="ru-RU" altLang="ru-RU" sz="2800" b="1" i="1" dirty="0">
                <a:solidFill>
                  <a:srgbClr val="1F0B69"/>
                </a:solidFill>
                <a:latin typeface="Arial Rounded MT Bold" panose="020F0704030504030204" pitchFamily="34" charset="0"/>
              </a:rPr>
              <a:t> филиале </a:t>
            </a:r>
            <a:endParaRPr lang="ru-RU" altLang="ru-RU" sz="2800" b="1" i="1" dirty="0" smtClean="0">
              <a:solidFill>
                <a:srgbClr val="1F0B69"/>
              </a:solidFill>
              <a:latin typeface="Arial Rounded MT Bold" panose="020F0704030504030204" pitchFamily="34" charset="0"/>
            </a:endParaRPr>
          </a:p>
          <a:p>
            <a:pPr algn="ctr" eaLnBrk="1" hangingPunct="1"/>
            <a:r>
              <a:rPr lang="ru-RU" altLang="ru-RU" sz="2800" b="1" i="1" dirty="0" smtClean="0">
                <a:solidFill>
                  <a:srgbClr val="1F0B69"/>
                </a:solidFill>
                <a:latin typeface="Arial Rounded MT Bold" panose="020F0704030504030204" pitchFamily="34" charset="0"/>
              </a:rPr>
              <a:t>ГБПОУ </a:t>
            </a:r>
            <a:r>
              <a:rPr lang="ru-RU" altLang="ru-RU" sz="2800" b="1" i="1" dirty="0">
                <a:solidFill>
                  <a:srgbClr val="1F0B69"/>
                </a:solidFill>
                <a:latin typeface="Arial Rounded MT Bold" panose="020F0704030504030204" pitchFamily="34" charset="0"/>
              </a:rPr>
              <a:t>«Строгановский колледж»!!!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690336"/>
            <a:ext cx="5724646" cy="646331"/>
          </a:xfrm>
          <a:prstGeom prst="rect">
            <a:avLst/>
          </a:prstGeom>
          <a:ln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  <a:sp3d contourW="12700">
              <a:contourClr>
                <a:schemeClr val="bg1"/>
              </a:contourClr>
            </a:sp3d>
          </a:bodyPr>
          <a:lstStyle/>
          <a:p>
            <a:pPr algn="ctr" eaLnBrk="1" hangingPunct="1">
              <a:defRPr/>
            </a:pPr>
            <a:r>
              <a:rPr lang="ru-RU" b="1" spc="50" dirty="0">
                <a:ln w="11430">
                  <a:solidFill>
                    <a:srgbClr val="990501"/>
                  </a:solidFill>
                </a:ln>
                <a:solidFill>
                  <a:srgbClr val="F8F8F8"/>
                </a:solidFill>
                <a:latin typeface="Calibri" pitchFamily="34" charset="0"/>
              </a:rPr>
              <a:t/>
            </a:r>
            <a:br>
              <a:rPr lang="ru-RU" b="1" spc="50" dirty="0">
                <a:ln w="11430">
                  <a:solidFill>
                    <a:srgbClr val="990501"/>
                  </a:solidFill>
                </a:ln>
                <a:solidFill>
                  <a:srgbClr val="F8F8F8"/>
                </a:solidFill>
                <a:latin typeface="Calibri" pitchFamily="34" charset="0"/>
              </a:rPr>
            </a:br>
            <a:endParaRPr lang="ru-RU" dirty="0">
              <a:solidFill>
                <a:srgbClr val="F8F8F8"/>
              </a:solidFill>
              <a:latin typeface="Calibri" pitchFamily="34" charset="0"/>
            </a:endParaRPr>
          </a:p>
        </p:txBody>
      </p:sp>
      <p:pic>
        <p:nvPicPr>
          <p:cNvPr id="46086" name="Picture 10" descr="п6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79925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10" descr="п6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C:\Users\Студент\Desktop\Мероприятия\Мероприятия 2019-2020 учебный год\Фото здания\IMG_20190913_110210_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35" y="1246748"/>
            <a:ext cx="4320480" cy="55213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843570" y="4660106"/>
            <a:ext cx="3929281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400" b="1" i="1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 Light" panose="020E0502030303020204" pitchFamily="34" charset="0"/>
              </a:rPr>
              <a:t>Все профессии нужны,</a:t>
            </a:r>
            <a:br>
              <a:rPr lang="ru-RU" sz="2400" b="1" i="1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 Light" panose="020E0502030303020204" pitchFamily="34" charset="0"/>
              </a:rPr>
            </a:br>
            <a:r>
              <a:rPr lang="ru-RU" sz="2400" b="1" i="1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 Light" panose="020E0502030303020204" pitchFamily="34" charset="0"/>
              </a:rPr>
              <a:t>Все профессии важны! </a:t>
            </a:r>
            <a:br>
              <a:rPr lang="ru-RU" sz="2400" b="1" i="1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 Light" panose="020E0502030303020204" pitchFamily="34" charset="0"/>
              </a:rPr>
            </a:br>
            <a:r>
              <a:rPr lang="ru-RU" sz="2400" b="1" i="1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 Light" panose="020E0502030303020204" pitchFamily="34" charset="0"/>
              </a:rPr>
              <a:t>Каждый выбирает сам</a:t>
            </a:r>
            <a:br>
              <a:rPr lang="ru-RU" sz="2400" b="1" i="1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 Light" panose="020E0502030303020204" pitchFamily="34" charset="0"/>
              </a:rPr>
            </a:br>
            <a:r>
              <a:rPr lang="ru-RU" sz="2400" b="1" i="1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 Light" panose="020E0502030303020204" pitchFamily="34" charset="0"/>
              </a:rPr>
              <a:t>Наш филиал  поможет вам!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71601" y="566222"/>
            <a:ext cx="39438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i="1" u="sng" dirty="0">
                <a:solidFill>
                  <a:srgbClr val="1F0B69"/>
                </a:solidFill>
                <a:latin typeface="Arial Rounded MT Bold" panose="020F0704030504030204" pitchFamily="34" charset="0"/>
              </a:rPr>
              <a:t>Уважаемые учащиеся!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3" name="Picture 10" descr="п6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434739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Picture 10" descr="п6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" y="24674"/>
            <a:ext cx="2286001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2976" y="789777"/>
            <a:ext cx="835292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Segoe Script" panose="030B0504020000000003" pitchFamily="66" charset="0"/>
              </a:rPr>
              <a:t>ОБЛАСТЬ ПРОФЕССИОНАЛЬНОЙ ДЕЯТЕЛЬНОСТИ: </a:t>
            </a:r>
            <a:endParaRPr lang="ru-RU" sz="2000" b="1" dirty="0" smtClean="0">
              <a:solidFill>
                <a:srgbClr val="000099"/>
              </a:solidFill>
              <a:latin typeface="Segoe Script" panose="030B0504020000000003" pitchFamily="66" charset="0"/>
            </a:endParaRPr>
          </a:p>
          <a:p>
            <a:endParaRPr lang="ru-RU" sz="2000" b="1" dirty="0" smtClean="0">
              <a:solidFill>
                <a:srgbClr val="000099"/>
              </a:solidFill>
              <a:latin typeface="Segoe Script" panose="030B0504020000000003" pitchFamily="66" charset="0"/>
            </a:endParaRPr>
          </a:p>
          <a:p>
            <a:r>
              <a:rPr lang="ru-RU" dirty="0" smtClean="0"/>
              <a:t> </a:t>
            </a:r>
            <a:r>
              <a:rPr lang="ru-RU" sz="2000" dirty="0">
                <a:latin typeface="+mn-lt"/>
              </a:rPr>
              <a:t>ТРАНСПОРТ </a:t>
            </a:r>
            <a:endParaRPr lang="ru-RU" sz="2000" dirty="0" smtClean="0">
              <a:latin typeface="+mn-lt"/>
            </a:endParaRPr>
          </a:p>
          <a:p>
            <a:r>
              <a:rPr lang="ru-RU" sz="2000" dirty="0" smtClean="0">
                <a:latin typeface="+mn-lt"/>
              </a:rPr>
              <a:t> </a:t>
            </a:r>
            <a:r>
              <a:rPr lang="ru-RU" sz="2000" dirty="0">
                <a:latin typeface="+mn-lt"/>
              </a:rPr>
              <a:t>ОКАЗАНИЕ УСЛУГ НАСЕЛЕНИЮ </a:t>
            </a:r>
            <a:endParaRPr lang="ru-RU" sz="2000" dirty="0" smtClean="0">
              <a:latin typeface="+mn-lt"/>
            </a:endParaRPr>
          </a:p>
          <a:p>
            <a:endParaRPr lang="ru-RU" dirty="0"/>
          </a:p>
          <a:p>
            <a:r>
              <a:rPr lang="ru-RU" b="1" dirty="0" smtClean="0">
                <a:solidFill>
                  <a:srgbClr val="000099"/>
                </a:solidFill>
                <a:latin typeface="Segoe Script" panose="030B0504020000000003" pitchFamily="66" charset="0"/>
              </a:rPr>
              <a:t>ОСВАИВАЕМЫЕ </a:t>
            </a:r>
            <a:r>
              <a:rPr lang="ru-RU" b="1" dirty="0">
                <a:solidFill>
                  <a:srgbClr val="000099"/>
                </a:solidFill>
                <a:latin typeface="Segoe Script" panose="030B0504020000000003" pitchFamily="66" charset="0"/>
              </a:rPr>
              <a:t>ПРОФЕССИОНАЛЬНЫЕ КОМПЕТЕНЦИИ: </a:t>
            </a:r>
            <a:endParaRPr lang="ru-RU" b="1" dirty="0" smtClean="0">
              <a:solidFill>
                <a:srgbClr val="000099"/>
              </a:solidFill>
              <a:latin typeface="Segoe Script" panose="030B0504020000000003" pitchFamily="66" charset="0"/>
            </a:endParaRPr>
          </a:p>
          <a:p>
            <a:endParaRPr lang="ru-RU" b="1" dirty="0">
              <a:solidFill>
                <a:srgbClr val="000099"/>
              </a:solidFill>
              <a:latin typeface="Segoe Script" panose="030B0504020000000003" pitchFamily="66" charset="0"/>
            </a:endParaRPr>
          </a:p>
          <a:p>
            <a:r>
              <a:rPr lang="ru-RU" dirty="0" smtClean="0"/>
              <a:t> </a:t>
            </a:r>
            <a:r>
              <a:rPr lang="ru-RU" sz="2000" dirty="0">
                <a:latin typeface="+mj-lt"/>
              </a:rPr>
              <a:t>ПРОВОДИТЬ ДИАГНОСТИКУ ТЕХНИЧЕСКОГО СОСТОЯНИЯ </a:t>
            </a:r>
            <a:r>
              <a:rPr lang="ru-RU" sz="2000" dirty="0" smtClean="0">
                <a:latin typeface="+mj-lt"/>
              </a:rPr>
              <a:t>СИСТЕМ, </a:t>
            </a:r>
          </a:p>
          <a:p>
            <a:r>
              <a:rPr lang="ru-RU" sz="2000" dirty="0" smtClean="0">
                <a:latin typeface="+mj-lt"/>
              </a:rPr>
              <a:t>АГРЕГАТОВ</a:t>
            </a:r>
            <a:r>
              <a:rPr lang="ru-RU" sz="2000" dirty="0">
                <a:latin typeface="+mj-lt"/>
              </a:rPr>
              <a:t>, ДЕТАЛЕЙ И МЕХАНИЗМОВ АВТОМОБИЛЕЙ </a:t>
            </a:r>
            <a:endParaRPr lang="ru-RU" sz="2000" dirty="0" smtClean="0">
              <a:latin typeface="+mj-lt"/>
            </a:endParaRPr>
          </a:p>
          <a:p>
            <a:endParaRPr lang="ru-RU" sz="2000" dirty="0" smtClean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ОСУЩЕСТВЛЯТЬ </a:t>
            </a:r>
            <a:r>
              <a:rPr lang="ru-RU" sz="2000" dirty="0">
                <a:latin typeface="+mj-lt"/>
              </a:rPr>
              <a:t>ТЕХНИЧЕСКОЕ ОБСЛУЖИВАНИЕ </a:t>
            </a:r>
            <a:r>
              <a:rPr lang="ru-RU" sz="2000" dirty="0" smtClean="0">
                <a:latin typeface="+mj-lt"/>
              </a:rPr>
              <a:t>АВТОТРАНСПОРТА</a:t>
            </a:r>
          </a:p>
          <a:p>
            <a:endParaRPr lang="ru-RU" sz="2000" dirty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 ПРОИЗВОДИТЬ </a:t>
            </a:r>
            <a:r>
              <a:rPr lang="ru-RU" sz="2000" dirty="0">
                <a:latin typeface="+mj-lt"/>
              </a:rPr>
              <a:t>РЕМОНТ РАЗЛИЧНЫХ ТИПОВ АВТОМОБИЛЕЙ </a:t>
            </a:r>
            <a:endParaRPr lang="ru-RU" sz="2000" dirty="0" smtClean="0">
              <a:latin typeface="+mj-lt"/>
            </a:endParaRPr>
          </a:p>
          <a:p>
            <a:endParaRPr lang="ru-RU" sz="2000" dirty="0">
              <a:latin typeface="+mj-lt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384236" y="1824783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84236" y="1511962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340749" y="2980888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64486" y="3901034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40880" y="4581128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23928" y="358114"/>
            <a:ext cx="5847127" cy="2790825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23528" y="2380750"/>
            <a:ext cx="7849567" cy="2522537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ru-RU" altLang="ru-RU" b="1" dirty="0" smtClean="0">
              <a:solidFill>
                <a:srgbClr val="006699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altLang="ru-RU" b="1" dirty="0" smtClean="0">
                <a:solidFill>
                  <a:srgbClr val="006699"/>
                </a:solidFill>
              </a:rPr>
              <a:t>Принимаются девушки и юноши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altLang="ru-RU" b="1" dirty="0" smtClean="0">
                <a:solidFill>
                  <a:srgbClr val="006699"/>
                </a:solidFill>
              </a:rPr>
              <a:t>на базе 9 классов.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altLang="ru-RU" b="1" dirty="0" smtClean="0">
                <a:solidFill>
                  <a:srgbClr val="006699"/>
                </a:solidFill>
              </a:rPr>
              <a:t>Срок обучения 3 года 10 месяцев,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altLang="ru-RU" b="1" dirty="0" smtClean="0">
                <a:solidFill>
                  <a:srgbClr val="006699"/>
                </a:solidFill>
              </a:rPr>
              <a:t>с получением среднего (полного)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altLang="ru-RU" b="1" dirty="0" smtClean="0">
                <a:solidFill>
                  <a:srgbClr val="006699"/>
                </a:solidFill>
              </a:rPr>
              <a:t>общего  образования.</a:t>
            </a:r>
          </a:p>
          <a:p>
            <a:pPr algn="ctr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2800" b="1" dirty="0" smtClean="0">
                <a:solidFill>
                  <a:srgbClr val="FF0000"/>
                </a:solidFill>
              </a:rPr>
              <a:t>Квалификация</a:t>
            </a:r>
            <a:r>
              <a:rPr lang="ru-RU" altLang="ru-RU" sz="3200" b="1" dirty="0" smtClean="0">
                <a:solidFill>
                  <a:srgbClr val="FF0000"/>
                </a:solidFill>
              </a:rPr>
              <a:t>:</a:t>
            </a:r>
          </a:p>
          <a:p>
            <a:pPr algn="ctr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4000" b="1" dirty="0">
                <a:solidFill>
                  <a:srgbClr val="006699"/>
                </a:solidFill>
              </a:rPr>
              <a:t>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Воспитатель детей </a:t>
            </a:r>
          </a:p>
          <a:p>
            <a:pPr algn="ctr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дошкольного возраста</a:t>
            </a:r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2821129" y="662282"/>
            <a:ext cx="7056437" cy="144655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400" b="1" dirty="0" smtClean="0">
                <a:solidFill>
                  <a:srgbClr val="1F0B6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ДОШКОЛЬНОЕ ОБРАЗОВАНИЕ</a:t>
            </a:r>
            <a:endParaRPr lang="ru-RU" sz="4400" b="1" dirty="0">
              <a:solidFill>
                <a:srgbClr val="1F0B6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pic>
        <p:nvPicPr>
          <p:cNvPr id="44037" name="Picture 10" descr="п6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721" y="4477230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10" descr="п6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" y="0"/>
            <a:ext cx="3059113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s://estestvoznanye.ru/sites/default/files/children-razvitie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64" y="798806"/>
            <a:ext cx="2659608" cy="195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84346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825"/>
                            </p:stCondLst>
                            <p:childTnLst>
                              <p:par>
                                <p:cTn id="2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425"/>
                            </p:stCondLst>
                            <p:childTnLst>
                              <p:par>
                                <p:cTn id="28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325"/>
                            </p:stCondLst>
                            <p:childTnLst>
                              <p:par>
                                <p:cTn id="34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4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925"/>
                            </p:stCondLst>
                            <p:childTnLst>
                              <p:par>
                                <p:cTn id="46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475"/>
                            </p:stCondLst>
                            <p:childTnLst>
                              <p:par>
                                <p:cTn id="5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100"/>
                            </p:stCondLst>
                            <p:childTnLst>
                              <p:par>
                                <p:cTn id="58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/>
      <p:bldP spid="9830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9" name="Picture 10" descr="п6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727" y="4467225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0" name="Picture 10" descr="п6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5" y="8231"/>
            <a:ext cx="2700338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5828" y="866160"/>
            <a:ext cx="827970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ОБЛАСТЬ ПРОФЕССИОНАЛЬНОЙ ДЕЯТЕЛЬНОСТИ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:</a:t>
            </a:r>
          </a:p>
          <a:p>
            <a:r>
              <a:rPr lang="ru-RU" dirty="0" smtClean="0"/>
              <a:t> </a:t>
            </a:r>
            <a:r>
              <a:rPr lang="ru-RU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ВОСПИТАНИЕ </a:t>
            </a:r>
            <a:r>
              <a:rPr lang="ru-RU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И ОБУЧЕНИЕ ДЕТЕЙ ДОШКОЛЬНОГО ВОЗРАСТА В ДОШКОЛЬНЫХ ОБРАЗОВАТЕЛЬНЫХ ОРГАНИЗАЦИЯХ И В ДОМАШНИХ УСЛОВИЯХ </a:t>
            </a:r>
            <a:endParaRPr lang="ru-RU" b="1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ru-RU" b="1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000" dirty="0" smtClean="0"/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Segoe Script" panose="030B0504020000000003" pitchFamily="66" charset="0"/>
              </a:rPr>
              <a:t>ОСВАИВАЕМЫЕ ПРОФЕССИОНАЛЬНЫЕ КОМПЕТЕНЦИИ: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Segoe Script" panose="030B0504020000000003" pitchFamily="66" charset="0"/>
            </a:endParaRPr>
          </a:p>
          <a:p>
            <a:r>
              <a:rPr lang="ru-RU" dirty="0" smtClean="0"/>
              <a:t> ОРГАНИЗАЦИЯ </a:t>
            </a:r>
            <a:r>
              <a:rPr lang="ru-RU" dirty="0"/>
              <a:t>МЕРОПРИЯТИЙ, НАПРАВЛЕННЫХ НА УКРЕПЛЕНИЕ ЗДОРОВЬЯ РЕБЕНКА И ЕГО ФИЗИЧЕСКОЕ РАЗВИТИЕ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ОРГАНИЗАЦИЯ </a:t>
            </a:r>
            <a:r>
              <a:rPr lang="ru-RU" dirty="0"/>
              <a:t>РАЗЛИЧНЫХ ВИДОВ ДЕЯТЕЛЬНОСТИ И ОБЩЕНИЯ ДЕТЕЙ. </a:t>
            </a:r>
            <a:r>
              <a:rPr lang="ru-RU" dirty="0" smtClean="0"/>
              <a:t> </a:t>
            </a:r>
            <a:r>
              <a:rPr lang="ru-RU" dirty="0"/>
              <a:t>ОРГАНИЗАЦИЯ ЗАНЯТИЙ ПО ОСНОВНЫМ ОБЩЕОБРАЗОВАТЕЛЬНЫМ ПРОГРАММАМ ДОШКОЛЬНОГО ОБРАЗОВАНИЯ </a:t>
            </a:r>
            <a:endParaRPr lang="ru-RU" dirty="0" smtClean="0"/>
          </a:p>
          <a:p>
            <a:r>
              <a:rPr lang="ru-RU" dirty="0" smtClean="0"/>
              <a:t>ВЗАИМОДЕЙСТВИЕ </a:t>
            </a:r>
            <a:r>
              <a:rPr lang="ru-RU" dirty="0"/>
              <a:t>С РОДИТЕЛЯМИ И СОТРУДНИКАМИ ОБРАЗОВАТЕЛЬНОЙ ОРГАНИЗАЦИИ </a:t>
            </a:r>
            <a:endParaRPr lang="ru-RU" dirty="0" smtClean="0"/>
          </a:p>
          <a:p>
            <a:r>
              <a:rPr lang="ru-RU" dirty="0" smtClean="0"/>
              <a:t>МЕТОДИЧЕСКОЕ </a:t>
            </a:r>
            <a:r>
              <a:rPr lang="ru-RU" dirty="0"/>
              <a:t>ОБЕСПЕЧЕНИЕ ОБРАЗОВАТЕЛЬНОГО </a:t>
            </a:r>
            <a:r>
              <a:rPr lang="ru-RU" dirty="0" smtClean="0"/>
              <a:t>ПРОЦЕССА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395536" y="1262356"/>
            <a:ext cx="288032" cy="1869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42161" y="3076750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342161" y="3543918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346227" y="3836565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359979" y="4388866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367523" y="4941168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473830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6\Desktop\ГОУ СПО Строгановский колледж\приказы, распоряжения, положения,документы\документы на машины\фото автомобилей\SN8516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767" y="4092668"/>
            <a:ext cx="3506413" cy="2629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10" descr="п6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58929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10" descr="п6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6" y="128278"/>
            <a:ext cx="24511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657723" y="138929"/>
            <a:ext cx="8229600" cy="1361498"/>
          </a:xfrm>
          <a:prstGeom prst="rect">
            <a:avLst/>
          </a:prstGeom>
          <a:effectLst/>
        </p:spPr>
        <p:txBody>
          <a:bodyPr vert="horz" lIns="0" tIns="45720" rIns="0" bIns="0" numCol="1" rtlCol="0" anchor="t" anchorCtr="0">
            <a:prstTxWarp prst="textStop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sz="4400" spc="50" dirty="0" smtClean="0">
                <a:ln w="11430">
                  <a:solidFill>
                    <a:srgbClr val="002060"/>
                  </a:solidFill>
                </a:ln>
                <a:solidFill>
                  <a:srgbClr val="00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получения теоретических знаний и практических навыков </a:t>
            </a:r>
            <a:endParaRPr lang="ru-RU" sz="4400" spc="50" dirty="0">
              <a:ln w="11430">
                <a:solidFill>
                  <a:srgbClr val="002060"/>
                </a:solidFill>
              </a:ln>
              <a:solidFill>
                <a:srgbClr val="0066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AutoShape 2" descr="https://apf.mail.ru/cgi-bin/readmsg?id=16178587211345159702;0;4&amp;exif=1&amp;full=1&amp;x-email=kolledj.chastye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downloader.disk.yandex.ru/preview/bcbad1bb8e7e2ede19a83c0768892b5cf8ed3d0a5e4e5c3dce7eeecddbeb7737/60705fd9/w5EuvA8FPt-OClnvBnEAkBOz9j6RzjoooIQvGSCoRMmSVbf88E48U97SiEEzyT4F1XPgQC0DlKTRHYKjNMAe-A%3D%3D?uid=0&amp;filename=23%D0%B1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19" y="1451109"/>
            <a:ext cx="3270360" cy="245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downloader.disk.yandex.ru/preview/4e5be58eb87d2c9537b30d4479209f7abe58e2a18abc1a215ece719966549ad4/60706019/P4rLpy2gEoKtmoXmBP_q8V09cOzECqdJHJc_yroouVLCMaNd6BEtyqSC72AzOj6r1E2JNXYvbMMlt18DdHxanw%3D%3D?uid=0&amp;filename=21%D0%B0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460" y="1540985"/>
            <a:ext cx="3030689" cy="227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https://sun9-46.userapi.com/impg/Xpawf4mFpZ0_ZPRxVyF98LaRoLyu8JOtU9kTVA/vtG0bnrfZKM.jpg?size=810x1080&amp;quality=96&amp;sign=450db6117cff3b784db39efdaa3fb209&amp;type=album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6" y="4387195"/>
            <a:ext cx="3533040" cy="2279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s://sun9-49.userapi.com/impg/rmZIJ9n3A9-5WEPKwyXHsOsYWaEmgiJdcQFZdw/K_t43CmcEfM.jpg?size=1280x960&amp;quality=96&amp;sign=d7434e5a7090471cbb68b0158d453ff3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564904"/>
            <a:ext cx="3549505" cy="266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1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1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0"/>
                            </p:stCondLst>
                            <p:childTnLst>
                              <p:par>
                                <p:cTn id="4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3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750"/>
                            </p:stCondLst>
                            <p:childTnLst>
                              <p:par>
                                <p:cTn id="56" presetID="2" presetClass="exit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C:\Users\6\Desktop\ГОУ СПО Строгановский колледж\приказы, распоряжения, положения,документы\документы на машины\фото автомобилей\SN8516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249" y="4079937"/>
            <a:ext cx="3337479" cy="250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10" descr="п6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729" y="4451013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10" descr="п6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6" y="128278"/>
            <a:ext cx="24511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657723" y="138929"/>
            <a:ext cx="8229600" cy="1361498"/>
          </a:xfrm>
          <a:prstGeom prst="rect">
            <a:avLst/>
          </a:prstGeom>
          <a:effectLst/>
        </p:spPr>
        <p:txBody>
          <a:bodyPr vert="horz" lIns="0" tIns="45720" rIns="0" bIns="0" numCol="1" rtlCol="0" anchor="t" anchorCtr="0">
            <a:prstTxWarp prst="textStop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sz="4400" spc="50" dirty="0" smtClean="0">
                <a:ln w="11430">
                  <a:solidFill>
                    <a:srgbClr val="002060"/>
                  </a:solidFill>
                </a:ln>
                <a:solidFill>
                  <a:srgbClr val="00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получения теоретических знаний и практических навыков </a:t>
            </a:r>
            <a:endParaRPr lang="ru-RU" sz="4400" spc="50" dirty="0">
              <a:ln w="11430">
                <a:solidFill>
                  <a:srgbClr val="002060"/>
                </a:solidFill>
              </a:ln>
              <a:solidFill>
                <a:srgbClr val="0066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AutoShape 2" descr="https://apf.mail.ru/cgi-bin/readmsg?id=16178587211345159702;0;4&amp;exif=1&amp;full=1&amp;x-email=kolledj.chastye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4" name="Picture 12" descr="https://downloader.disk.yandex.ru/preview/5c25b1dc7328fd077ab6cba35bedae6baf19ce480defe11b66a8515860d0e1df/60706150/HsmbOlgFIZzBRyS0Ouu_gMVeT6Yxz6YZJfp_cjznRBRzLzfaGLgB39xdUAsb7L9DxOw-2eCJNn214HdZFSjKEw%3D%3D?uid=0&amp;filename=11%D0%B1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" r="6729"/>
          <a:stretch/>
        </p:blipFill>
        <p:spPr bwMode="auto">
          <a:xfrm>
            <a:off x="4839373" y="1500427"/>
            <a:ext cx="3577866" cy="287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4" y="1566519"/>
            <a:ext cx="4177018" cy="3132763"/>
          </a:xfrm>
          <a:prstGeom prst="rect">
            <a:avLst/>
          </a:prstGeom>
        </p:spPr>
      </p:pic>
      <p:pic>
        <p:nvPicPr>
          <p:cNvPr id="3082" name="Picture 10" descr="https://downloader.disk.yandex.ru/preview/a3aa8ac571b750fe351b393bb8394934fabdf328bd7c6fc16d672eeed4d905a6/607060a6/YQsioh4BK7iirjzgxmsKgcuPoYG6UM1Wyy8f_YBfv31nfT72xfdy2LGpnfRKRyq6jEGnuMey5kDU8nYDwHw0dg%3D%3D?uid=0&amp;filename=14%D0%B0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06" y="4033475"/>
            <a:ext cx="3744416" cy="28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924752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750"/>
                            </p:stCondLst>
                            <p:childTnLst>
                              <p:par>
                                <p:cTn id="29" presetID="2" presetClass="exit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380" y="1494119"/>
            <a:ext cx="3261239" cy="24459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42"/>
          <a:stretch/>
        </p:blipFill>
        <p:spPr>
          <a:xfrm>
            <a:off x="2970082" y="3870779"/>
            <a:ext cx="4659652" cy="2808312"/>
          </a:xfrm>
          <a:prstGeom prst="rect">
            <a:avLst/>
          </a:prstGeom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23963" y="243997"/>
            <a:ext cx="79200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rgbClr val="7030A0"/>
                </a:solidFill>
              </a:rPr>
              <a:t>Участие в районных</a:t>
            </a:r>
            <a:r>
              <a:rPr lang="ru-RU" altLang="ru-RU" sz="2400" b="1" dirty="0">
                <a:solidFill>
                  <a:srgbClr val="7030A0"/>
                </a:solidFill>
              </a:rPr>
              <a:t>,</a:t>
            </a:r>
            <a:r>
              <a:rPr lang="ru-RU" altLang="ru-RU" sz="2400" b="1" dirty="0" smtClean="0">
                <a:solidFill>
                  <a:srgbClr val="7030A0"/>
                </a:solidFill>
              </a:rPr>
              <a:t> краевых и зональных конкурсах, олимпиадах</a:t>
            </a:r>
            <a:endParaRPr lang="ru-RU" altLang="ru-RU" sz="2400" b="1" dirty="0">
              <a:solidFill>
                <a:srgbClr val="7030A0"/>
              </a:solidFill>
            </a:endParaRPr>
          </a:p>
        </p:txBody>
      </p:sp>
      <p:pic>
        <p:nvPicPr>
          <p:cNvPr id="31749" name="Picture 10" descr="п6_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10" descr="п6_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733" y="4453361"/>
            <a:ext cx="2555875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57" y="806509"/>
            <a:ext cx="2180192" cy="29177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7" r="6439" b="21780"/>
          <a:stretch/>
        </p:blipFill>
        <p:spPr>
          <a:xfrm>
            <a:off x="6673634" y="1152617"/>
            <a:ext cx="2628398" cy="2842257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2345687"/>
              </p:ext>
            </p:extLst>
          </p:nvPr>
        </p:nvGraphicFramePr>
        <p:xfrm>
          <a:off x="-126082" y="3573016"/>
          <a:ext cx="2538164" cy="3284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Acrobat Document" r:id="rId9" imgW="5829075" imgH="7543506" progId="AcroExch.Document.DC">
                  <p:embed/>
                </p:oleObj>
              </mc:Choice>
              <mc:Fallback>
                <p:oleObj name="Acrobat Document" r:id="rId9" imgW="5829075" imgH="754350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-126082" y="3573016"/>
                        <a:ext cx="2538164" cy="3284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794" y="988894"/>
            <a:ext cx="1698567" cy="227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92659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10" descr="п6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79925"/>
            <a:ext cx="2555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10" descr="п6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47664" y="173968"/>
            <a:ext cx="7920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solidFill>
                  <a:srgbClr val="7030A0"/>
                </a:solidFill>
              </a:rPr>
              <a:t>Спортивные мероприятия</a:t>
            </a:r>
            <a:endParaRPr lang="ru-RU" altLang="ru-RU" sz="2400" b="1" dirty="0">
              <a:solidFill>
                <a:srgbClr val="7030A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2" t="1480" r="13856" b="916"/>
          <a:stretch/>
        </p:blipFill>
        <p:spPr>
          <a:xfrm>
            <a:off x="447779" y="1700536"/>
            <a:ext cx="4896544" cy="47525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3" t="-5" r="21465" b="5"/>
          <a:stretch/>
        </p:blipFill>
        <p:spPr>
          <a:xfrm>
            <a:off x="4716016" y="836712"/>
            <a:ext cx="4104820" cy="51574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 b="25850"/>
          <a:stretch/>
        </p:blipFill>
        <p:spPr>
          <a:xfrm>
            <a:off x="183752" y="3206578"/>
            <a:ext cx="2645005" cy="349327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275" y="2935004"/>
            <a:ext cx="2466462" cy="32886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42"/>
          <a:stretch/>
        </p:blipFill>
        <p:spPr>
          <a:xfrm>
            <a:off x="6137571" y="273827"/>
            <a:ext cx="2646736" cy="31569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110" y="824136"/>
            <a:ext cx="3137165" cy="418288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39" y="769614"/>
            <a:ext cx="3608135" cy="2708920"/>
          </a:xfrm>
          <a:prstGeom prst="rect">
            <a:avLst/>
          </a:prstGeom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7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25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5629</TotalTime>
  <Words>275</Words>
  <Application>Microsoft Office PowerPoint</Application>
  <PresentationFormat>Экран (4:3)</PresentationFormat>
  <Paragraphs>72</Paragraphs>
  <Slides>20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4" baseType="lpstr">
      <vt:lpstr>Arial</vt:lpstr>
      <vt:lpstr>Arial Black</vt:lpstr>
      <vt:lpstr>Arial Rounded MT Bold</vt:lpstr>
      <vt:lpstr>Calibri</vt:lpstr>
      <vt:lpstr>Candara Light</vt:lpstr>
      <vt:lpstr>Georgia</vt:lpstr>
      <vt:lpstr>Segoe Print</vt:lpstr>
      <vt:lpstr>Segoe Script</vt:lpstr>
      <vt:lpstr>Segoe UI Light</vt:lpstr>
      <vt:lpstr>Tahoma</vt:lpstr>
      <vt:lpstr>Trebuchet MS</vt:lpstr>
      <vt:lpstr>Wingdings</vt:lpstr>
      <vt:lpstr>Воздушный поток</vt:lpstr>
      <vt:lpstr>Acrobat Document</vt:lpstr>
      <vt:lpstr>Презентация PowerPoint</vt:lpstr>
      <vt:lpstr>МАСТЕР ПО РЕМОНТУ  И  ОБСЛУЖИВАНИЮ  АВТОМОБИЛЕЙ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Студенты, успешно прошедшие  курс обучения  по  данным специальностям,               получают дипломы  о среднем  профессиональном   и общем  среднем образовании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Студент</cp:lastModifiedBy>
  <cp:revision>306</cp:revision>
  <cp:lastPrinted>2021-07-13T08:52:43Z</cp:lastPrinted>
  <dcterms:created xsi:type="dcterms:W3CDTF">2009-03-31T17:43:08Z</dcterms:created>
  <dcterms:modified xsi:type="dcterms:W3CDTF">2021-07-13T10:59:36Z</dcterms:modified>
</cp:coreProperties>
</file>