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1" r:id="rId3"/>
    <p:sldId id="262" r:id="rId4"/>
    <p:sldId id="257" r:id="rId5"/>
    <p:sldId id="259" r:id="rId6"/>
    <p:sldId id="266" r:id="rId7"/>
    <p:sldId id="258" r:id="rId8"/>
    <p:sldId id="265" r:id="rId9"/>
    <p:sldId id="263" r:id="rId10"/>
    <p:sldId id="268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066800" y="1981200"/>
            <a:ext cx="75438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627BDC-C689-4B79-B7BF-76A9DB7134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edubank.perm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mathematics.ru/" TargetMode="External"/><Relationship Id="rId2" Type="http://schemas.openxmlformats.org/officeDocument/2006/relationships/hyperlink" Target="https://runivers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hyperlink" Target="https://window.edu.ru/" TargetMode="External"/><Relationship Id="rId4" Type="http://schemas.openxmlformats.org/officeDocument/2006/relationships/hyperlink" Target="http://www.school-collection.edu.r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2376" y="785794"/>
            <a:ext cx="7772400" cy="4000528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ГБПОУ «Строгановский колледж»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Условия реализация образовательной программы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29190" y="5500702"/>
            <a:ext cx="3565586" cy="714380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Мачалина Наталья Ивановна,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методист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3" descr="пер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80782"/>
            <a:ext cx="2786082" cy="32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metod\Desktop\бланки\бейдж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11429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107157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Требования к рабочим программам  учебных предметов с учетом ФГОС СОО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857784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Структура рабочей программы учебного предмета: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buAutoNum type="arabicParenR"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планируемые результаты освоения учебного предмета;</a:t>
            </a:r>
          </a:p>
          <a:p>
            <a:pPr algn="just">
              <a:spcBef>
                <a:spcPts val="0"/>
              </a:spcBef>
              <a:buAutoNum type="arabicParenR"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содержание учебного предмета;</a:t>
            </a:r>
          </a:p>
          <a:p>
            <a:pPr algn="just">
              <a:spcBef>
                <a:spcPts val="0"/>
              </a:spcBef>
              <a:buAutoNum type="arabicParenR"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тематическое планирование с указанием количества часов на освоение каждой темы</a:t>
            </a:r>
          </a:p>
          <a:p>
            <a:pPr algn="just">
              <a:spcBef>
                <a:spcPts val="0"/>
              </a:spcBef>
              <a:buNone/>
            </a:pPr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     На основании приказа Министерства образования и науки России от 31.12.2015 г. №№ 1576, 1577, 1578 и ФГОС СОО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2" descr="C:\Users\metod\Desktop\бланки\бейдж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143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2376" y="785794"/>
            <a:ext cx="7772400" cy="4000528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800" b="1" dirty="0" smtClean="0">
                <a:latin typeface="Monotype Corsiva" pitchFamily="66" charset="0"/>
                <a:cs typeface="Times New Roman" pitchFamily="18" charset="0"/>
              </a:rPr>
              <a:t>Спасибо за </a:t>
            </a:r>
            <a:br>
              <a:rPr lang="ru-RU" sz="8800" b="1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8800" b="1" dirty="0" smtClean="0">
                <a:latin typeface="Monotype Corsiva" pitchFamily="66" charset="0"/>
                <a:cs typeface="Times New Roman" pitchFamily="18" charset="0"/>
              </a:rPr>
              <a:t>внимание!!!</a:t>
            </a:r>
            <a:endParaRPr lang="ru-RU" sz="8800" b="1" dirty="0"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4" name="Picture 13" descr="пер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748845"/>
            <a:ext cx="2643206" cy="3109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metod\Desktop\бланки\бейдж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11429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71438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Кадровое обеспечение образовательной программы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000660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sz="42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Реализация ППКРС должна обеспечиваться педагогическими кадрами, </a:t>
            </a:r>
            <a:r>
              <a:rPr lang="ru-RU" sz="42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имеющими: </a:t>
            </a:r>
          </a:p>
          <a:p>
            <a:pPr algn="ctr">
              <a:buNone/>
            </a:pPr>
            <a:r>
              <a:rPr lang="ru-RU" sz="4200" b="1" dirty="0" smtClean="0">
                <a:latin typeface="Times New Roman" pitchFamily="18" charset="0"/>
                <a:cs typeface="Times New Roman" pitchFamily="18" charset="0"/>
              </a:rPr>
              <a:t>среднее 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профессиональное или высшее образование, соответствующее профилю преподаваемой дисциплины (модуля). Мастера производственного обучения должны обладать знаниями и умениями, соответствующими профилю преподаваемой дисциплины (модуля). Опыт деятельности в организациях соответствующей профессиональной сферы является обязательным для преподавателей, отвечающих за освоение обучающимся профессионального учебного цикла, эти преподаватели и мастера производственного обучения получают дополнительное профессиональное образование по программам повышения квалификации, в том числе в форме стажировки в профильных организациях не реже 1 раза в 3 </a:t>
            </a:r>
            <a:r>
              <a:rPr lang="ru-RU" sz="4200" b="1" dirty="0" smtClean="0">
                <a:latin typeface="Times New Roman" pitchFamily="18" charset="0"/>
                <a:cs typeface="Times New Roman" pitchFamily="18" charset="0"/>
              </a:rPr>
              <a:t>года</a:t>
            </a:r>
            <a:endParaRPr lang="ru-RU" sz="42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dirty="0"/>
          </a:p>
        </p:txBody>
      </p:sp>
      <p:pic>
        <p:nvPicPr>
          <p:cNvPr id="4" name="Picture 2" descr="C:\Users\metod\Desktop\бланки\бейдж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143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71438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Кадровое обеспечение образовательной программы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000660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Реализация ППССЗ по специальности должна обеспечиваться педагогическими кадрами, имеющими </a:t>
            </a:r>
            <a:r>
              <a:rPr lang="ru-RU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высшее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образование, соответствующее профилю преподаваемой дисциплины (модуля). Опыт деятельности в организациях соответствующей профессиональной сферы является обязательным для преподавателей, отвечающих за освоение обучающимся профессионального учебного цикла. Преподаватели получают дополнительное профессиональное образование по программам повышения квалификации, в том числе в форме стажировки в профильных организациях не реже 1 раза в 3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года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dirty="0"/>
          </a:p>
        </p:txBody>
      </p:sp>
      <p:pic>
        <p:nvPicPr>
          <p:cNvPr id="4" name="Picture 2" descr="C:\Users\metod\Desktop\бланки\бейдж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143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107157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Кадровое обеспечение образовательной программы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214842"/>
          </a:xfrm>
        </p:spPr>
        <p:txBody>
          <a:bodyPr>
            <a:normAutofit fontScale="40000" lnSpcReduction="20000"/>
          </a:bodyPr>
          <a:lstStyle/>
          <a:p>
            <a:pPr algn="ctr">
              <a:buNone/>
            </a:pPr>
            <a:r>
              <a:rPr lang="ru-RU" sz="4500" b="1" dirty="0">
                <a:latin typeface="Times New Roman" pitchFamily="18" charset="0"/>
                <a:cs typeface="Times New Roman" pitchFamily="18" charset="0"/>
              </a:rPr>
              <a:t>СВОДНЫЕ ДАННЫЕ О ПЕДАГОГИЧЕСКИХ </a:t>
            </a:r>
            <a:r>
              <a:rPr lang="ru-RU" sz="4500" b="1" dirty="0" smtClean="0">
                <a:latin typeface="Times New Roman" pitchFamily="18" charset="0"/>
                <a:cs typeface="Times New Roman" pitchFamily="18" charset="0"/>
              </a:rPr>
              <a:t>РАБОТНИКАХ</a:t>
            </a:r>
          </a:p>
          <a:p>
            <a:pPr algn="ctr">
              <a:buNone/>
            </a:pPr>
            <a:endParaRPr lang="ru-RU" sz="45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Фамилия, имя, отечество; должность.</a:t>
            </a:r>
          </a:p>
          <a:p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Характер трудовых отношений (штатный/совместитель (указать место основной работы))</a:t>
            </a:r>
          </a:p>
          <a:p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Дата заключения трудового договора</a:t>
            </a:r>
          </a:p>
          <a:p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Образование 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что закончил, когда, квалификация по диплому)</a:t>
            </a:r>
          </a:p>
          <a:p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Наименование преподаваемых предметов</a:t>
            </a:r>
          </a:p>
          <a:p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Дополнительное профессиональное 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образование (образовательная </a:t>
            </a:r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организация, сроки обучения, тема, объем, вид документа)</a:t>
            </a:r>
          </a:p>
          <a:p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Дата аттестации, вид аттестации (на соответствие занимаемой должности/</a:t>
            </a:r>
          </a:p>
          <a:p>
            <a:pPr>
              <a:buNone/>
            </a:pPr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категория)</a:t>
            </a:r>
          </a:p>
          <a:p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Наличие справки о наличии (отсутствии) судимости (справки (копии справок) приложить к сводным данным)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2" descr="C:\Users\metod\Desktop\бланки\бейдж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143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107157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Кадровое обеспечение образовательной программы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214842"/>
          </a:xfrm>
        </p:spPr>
        <p:txBody>
          <a:bodyPr>
            <a:normAutofit fontScale="40000" lnSpcReduction="20000"/>
          </a:bodyPr>
          <a:lstStyle/>
          <a:p>
            <a:pPr algn="ctr">
              <a:buNone/>
            </a:pPr>
            <a:r>
              <a:rPr lang="ru-RU" sz="4500" b="1" dirty="0" smtClean="0">
                <a:latin typeface="Times New Roman" pitchFamily="18" charset="0"/>
                <a:cs typeface="Times New Roman" pitchFamily="18" charset="0"/>
              </a:rPr>
              <a:t>Показатели:</a:t>
            </a:r>
          </a:p>
          <a:p>
            <a:pPr algn="ctr">
              <a:buNone/>
            </a:pPr>
            <a:endParaRPr lang="ru-RU" sz="45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исленность педагогических работников, реализующих образовательную программу;</a:t>
            </a:r>
            <a:endParaRPr lang="ru-RU" sz="45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реподаватели, имеющие высшее образование;</a:t>
            </a:r>
            <a:endParaRPr lang="ru-RU" sz="45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преподаватели, имеющие базовое  образование,  соответствующие профилю преподаваемых дисциплин;</a:t>
            </a:r>
            <a:endParaRPr lang="ru-RU" sz="45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реподаватели прошедшие повышение квалификации не реже 1 раза в 3 года;</a:t>
            </a:r>
            <a:endParaRPr lang="ru-RU" sz="45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исленность педагогических работников, отвечающих за освоение обучающимися профессионального цикла;</a:t>
            </a:r>
            <a:endParaRPr lang="ru-RU" sz="45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реподаватели (мастера производственного обучения), отвечающие за освоение обучающимися профессионального цикла, имеющие опыт деятельности в организациях соответствующей профессиональной сфере;</a:t>
            </a:r>
            <a:endParaRPr lang="ru-RU" sz="45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преподаватели (мастера производственного обучения), отвечающие за освоение обучающимися профессионального цикла, имеющие стажировки в профессиональных организациях не реже одного раза в 3 года</a:t>
            </a:r>
            <a:endParaRPr lang="ru-RU" dirty="0"/>
          </a:p>
        </p:txBody>
      </p:sp>
      <p:pic>
        <p:nvPicPr>
          <p:cNvPr id="4" name="Picture 2" descr="C:\Users\metod\Desktop\бланки\бейдж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143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107157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Курсовая подготовка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21484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4800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http://www.edubank.perm.ru</a:t>
            </a:r>
            <a:r>
              <a:rPr lang="ru-RU" sz="4800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Единый банк дополнительных профессиональных программ</a:t>
            </a:r>
            <a:endParaRPr lang="ru-RU" sz="45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metod\Desktop\бланки\бейдж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714356"/>
          </a:xfrm>
          <a:prstGeom prst="rect">
            <a:avLst/>
          </a:prstGeom>
          <a:noFill/>
        </p:spPr>
      </p:pic>
      <p:pic>
        <p:nvPicPr>
          <p:cNvPr id="5" name="Picture 13" descr="перо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412759"/>
            <a:ext cx="2928926" cy="3445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107157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Аттестация педагогических работников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214842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Количество штатных педагогических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работников, осуществляющих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преподавательскую деятельность, имеющих первую и высшую квалификационную категорию по циклам дисциплин: </a:t>
            </a:r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общеобразовательная подготовка;</a:t>
            </a:r>
          </a:p>
          <a:p>
            <a:pPr marL="0" indent="0" algn="just">
              <a:spcBef>
                <a:spcPts val="0"/>
              </a:spcBef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цикл ОГСЭ;</a:t>
            </a:r>
          </a:p>
          <a:p>
            <a:pPr marL="0" indent="0" algn="just">
              <a:spcBef>
                <a:spcPts val="0"/>
              </a:spcBef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цикл ЕН;</a:t>
            </a:r>
          </a:p>
          <a:p>
            <a:pPr marL="0" indent="0" algn="just">
              <a:spcBef>
                <a:spcPts val="0"/>
              </a:spcBef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цикл общепрофессиональных дисциплин;</a:t>
            </a:r>
          </a:p>
          <a:p>
            <a:pPr marL="0" indent="0" algn="just">
              <a:spcBef>
                <a:spcPts val="0"/>
              </a:spcBef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профессиональный цикл 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4" name="Picture 2" descr="C:\Users\metod\Desktop\бланки\бейдж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143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857232"/>
            <a:ext cx="7543800" cy="87949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Аттестация педагогических работников</a:t>
            </a:r>
            <a:endParaRPr lang="ru-RU" sz="2400" i="1" dirty="0" smtClean="0">
              <a:latin typeface="Times New Roman" pitchFamily="18" charset="0"/>
            </a:endParaRPr>
          </a:p>
        </p:txBody>
      </p:sp>
      <p:graphicFrame>
        <p:nvGraphicFramePr>
          <p:cNvPr id="28714" name="Group 42"/>
          <p:cNvGraphicFramePr>
            <a:graphicFrameLocks noGrp="1"/>
          </p:cNvGraphicFramePr>
          <p:nvPr>
            <p:ph idx="1"/>
          </p:nvPr>
        </p:nvGraphicFramePr>
        <p:xfrm>
          <a:off x="285721" y="1905000"/>
          <a:ext cx="8705879" cy="4381520"/>
        </p:xfrm>
        <a:graphic>
          <a:graphicData uri="http://schemas.openxmlformats.org/drawingml/2006/table">
            <a:tbl>
              <a:tblPr/>
              <a:tblGrid>
                <a:gridCol w="1231964"/>
                <a:gridCol w="1414623"/>
                <a:gridCol w="1462588"/>
                <a:gridCol w="1114353"/>
                <a:gridCol w="1018423"/>
                <a:gridCol w="1349576"/>
                <a:gridCol w="1114352"/>
              </a:tblGrid>
              <a:tr h="13505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Район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Всего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педагогических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работников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(в том числе внутренние совместители)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Всего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аттестованных на 29.03.2019 г.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Высшая категория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Первая категория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Соответствие занимаемой должности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Без аттестации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1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Очёр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48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Частые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48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Оханск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  <a:endParaRPr kumimoji="0" lang="ru-RU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  <a:endParaRPr kumimoji="0" lang="ru-RU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89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Большая Соснова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294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Всего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25</a:t>
                      </a:r>
                      <a:endParaRPr kumimoji="0" lang="ru-RU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  <a:endParaRPr kumimoji="0" lang="ru-RU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4" name="Picture 2" descr="C:\Users\metod\Desktop\бланки\бейдж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143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107157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Обеспечение библиотечным фондом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714908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Электронные образовательные ресурсы: </a:t>
            </a:r>
          </a:p>
          <a:p>
            <a:pPr marL="0" indent="0" algn="just">
              <a:spcBef>
                <a:spcPts val="0"/>
              </a:spcBef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ЭБС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BOOK.ru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- электронно-библиотечная система от правообладателя;</a:t>
            </a:r>
          </a:p>
          <a:p>
            <a:pPr marL="0" indent="0" algn="just">
              <a:spcBef>
                <a:spcPts val="0"/>
              </a:spcBef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  <a:hlinkClick r:id="rId2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hlinkClick r:id="rId2"/>
              </a:rPr>
              <a:t>https://runivers.ru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Электронная энциклопедия и библиотека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Руниверс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spcBef>
                <a:spcPts val="0"/>
              </a:spcBef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hlinkClick r:id="rId3"/>
              </a:rPr>
              <a:t>https://mathematics.ru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Открытый Колледж. Математика;</a:t>
            </a:r>
          </a:p>
          <a:p>
            <a:pPr marL="0" indent="0" algn="just">
              <a:spcBef>
                <a:spcPts val="0"/>
              </a:spcBef>
            </a:pP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  <a:hlinkClick r:id="rId4"/>
              </a:rPr>
              <a:t> http://www.</a:t>
            </a:r>
            <a:r>
              <a:rPr lang="en-US" sz="2400" b="1" u="sng" dirty="0" smtClean="0">
                <a:latin typeface="Times New Roman" pitchFamily="18" charset="0"/>
                <a:cs typeface="Times New Roman" pitchFamily="18" charset="0"/>
                <a:hlinkClick r:id="rId4"/>
              </a:rPr>
              <a:t>school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  <a:hlinkClick r:id="rId4"/>
              </a:rPr>
              <a:t>-</a:t>
            </a:r>
            <a:r>
              <a:rPr lang="en-US" sz="2400" b="1" u="sng" dirty="0" smtClean="0">
                <a:latin typeface="Times New Roman" pitchFamily="18" charset="0"/>
                <a:cs typeface="Times New Roman" pitchFamily="18" charset="0"/>
                <a:hlinkClick r:id="rId4"/>
              </a:rPr>
              <a:t>collection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  <a:hlinkClick r:id="rId4"/>
              </a:rPr>
              <a:t>.</a:t>
            </a:r>
            <a:r>
              <a:rPr lang="en-US" sz="2400" b="1" u="sng" dirty="0" err="1" smtClean="0">
                <a:latin typeface="Times New Roman" pitchFamily="18" charset="0"/>
                <a:cs typeface="Times New Roman" pitchFamily="18" charset="0"/>
                <a:hlinkClick r:id="rId4"/>
              </a:rPr>
              <a:t>edu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  <a:hlinkClick r:id="rId4"/>
              </a:rPr>
              <a:t>.</a:t>
            </a:r>
            <a:r>
              <a:rPr lang="ru-RU" sz="2400" b="1" u="sng" dirty="0" err="1" smtClean="0">
                <a:latin typeface="Times New Roman" pitchFamily="18" charset="0"/>
                <a:cs typeface="Times New Roman" pitchFamily="18" charset="0"/>
                <a:hlinkClick r:id="rId4"/>
              </a:rPr>
              <a:t>ru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Единая коллекция цифровых образовательных ресурсов;</a:t>
            </a:r>
          </a:p>
          <a:p>
            <a:pPr marL="0" indent="0" algn="just">
              <a:spcBef>
                <a:spcPts val="0"/>
              </a:spcBef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hlinkClick r:id="rId5"/>
              </a:rPr>
              <a:t>https://window.edu.ru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Единое окно доступа к образовательным ресурсам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4" name="Picture 2" descr="C:\Users\metod\Desktop\бланки\бейдж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9144000" cy="7143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804</TotalTime>
  <Words>562</Words>
  <PresentationFormat>Экран (4:3)</PresentationFormat>
  <Paragraphs>102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ГБПОУ «Строгановский колледж»     Условия реализация образовательной программы</vt:lpstr>
      <vt:lpstr>Кадровое обеспечение образовательной программы</vt:lpstr>
      <vt:lpstr>Кадровое обеспечение образовательной программы</vt:lpstr>
      <vt:lpstr>Кадровое обеспечение образовательной программы</vt:lpstr>
      <vt:lpstr>Кадровое обеспечение образовательной программы</vt:lpstr>
      <vt:lpstr>Курсовая подготовка</vt:lpstr>
      <vt:lpstr>Аттестация педагогических работников</vt:lpstr>
      <vt:lpstr>Аттестация педагогических работников</vt:lpstr>
      <vt:lpstr>Обеспечение библиотечным фондом</vt:lpstr>
      <vt:lpstr>Требования к рабочим программам  учебных предметов с учетом ФГОС СОО</vt:lpstr>
      <vt:lpstr>     Спасибо за  внимание!!!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ГБПОУ «Строгановский колледж»     Условия реализация образовательной программы</dc:title>
  <dc:creator>metod</dc:creator>
  <cp:lastModifiedBy>metod</cp:lastModifiedBy>
  <cp:revision>52</cp:revision>
  <dcterms:created xsi:type="dcterms:W3CDTF">2019-03-25T05:28:37Z</dcterms:created>
  <dcterms:modified xsi:type="dcterms:W3CDTF">2019-04-02T05:44:54Z</dcterms:modified>
</cp:coreProperties>
</file>