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5"/>
  </p:notesMasterIdLst>
  <p:sldIdLst>
    <p:sldId id="261" r:id="rId2"/>
    <p:sldId id="262" r:id="rId3"/>
    <p:sldId id="260" r:id="rId4"/>
    <p:sldId id="258" r:id="rId5"/>
    <p:sldId id="272" r:id="rId6"/>
    <p:sldId id="271" r:id="rId7"/>
    <p:sldId id="268" r:id="rId8"/>
    <p:sldId id="269" r:id="rId9"/>
    <p:sldId id="270" r:id="rId10"/>
    <p:sldId id="263" r:id="rId11"/>
    <p:sldId id="265" r:id="rId12"/>
    <p:sldId id="259" r:id="rId13"/>
    <p:sldId id="266" r:id="rId14"/>
  </p:sldIdLst>
  <p:sldSz cx="9144000" cy="6858000" type="screen4x3"/>
  <p:notesSz cx="6815138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650F"/>
    <a:srgbClr val="CC3300"/>
    <a:srgbClr val="003300"/>
    <a:srgbClr val="CC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219" autoAdjust="0"/>
  </p:normalViewPr>
  <p:slideViewPr>
    <p:cSldViewPr>
      <p:cViewPr varScale="1">
        <p:scale>
          <a:sx n="50" d="100"/>
          <a:sy n="50" d="100"/>
        </p:scale>
        <p:origin x="-4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178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E183D-FF29-4EBD-9517-B702A70FF9B4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1243013"/>
            <a:ext cx="447198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4" y="4784835"/>
            <a:ext cx="545211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3226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5" y="9443662"/>
            <a:ext cx="2953226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F612B-DE62-41D3-9774-3163086A7C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2652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3F612B-DE62-41D3-9774-3163086A7C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4872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3F612B-DE62-41D3-9774-3163086A7CF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4889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3F612B-DE62-41D3-9774-3163086A7C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6610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985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740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421022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004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36810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2415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5976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69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434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465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558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332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3242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7294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223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358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9695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260648"/>
            <a:ext cx="640871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ИТОГИ РАБОТЫ ЧАСТИНСКОГО ФИЛАЛА 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ЗА </a:t>
            </a:r>
            <a:r>
              <a:rPr lang="en-US" sz="2000" b="1" dirty="0">
                <a:solidFill>
                  <a:srgbClr val="002060"/>
                </a:solidFill>
              </a:rPr>
              <a:t>I</a:t>
            </a:r>
            <a:r>
              <a:rPr lang="ru-RU" sz="2000" b="1" dirty="0">
                <a:solidFill>
                  <a:srgbClr val="002060"/>
                </a:solidFill>
              </a:rPr>
              <a:t> ПОЛУГОДИЕ </a:t>
            </a:r>
            <a:r>
              <a:rPr lang="ru-RU" sz="2000" b="1" dirty="0" smtClean="0">
                <a:solidFill>
                  <a:srgbClr val="002060"/>
                </a:solidFill>
              </a:rPr>
              <a:t>2016-2017 </a:t>
            </a:r>
            <a:r>
              <a:rPr lang="ru-RU" sz="2000" b="1" dirty="0">
                <a:solidFill>
                  <a:srgbClr val="002060"/>
                </a:solidFill>
              </a:rPr>
              <a:t>гг.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6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424590" y="1093386"/>
            <a:ext cx="3767428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учащихся –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149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групп -7,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НПО - 2 группы (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36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человека)   Профессиональная подготовка-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группа </a:t>
            </a:r>
            <a:r>
              <a:rPr kumimoji="0" lang="en-US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</a:t>
            </a: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en-US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</a:t>
            </a:r>
            <a:r>
              <a:rPr kumimoji="0" lang="en-US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 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 группы (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98</a:t>
            </a: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человек)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09833"/>
            <a:ext cx="5301183" cy="33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360707"/>
            <a:ext cx="26992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течение </a:t>
            </a:r>
            <a:r>
              <a:rPr lang="en-US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полугодия: выбыло -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человек, поступило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64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</a:t>
            </a:r>
            <a:endParaRPr lang="en-US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Педагогический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коллектив: основной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состав-12 человек, 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 внутренний совместитель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33500"/>
            <a:ext cx="5016137" cy="28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223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Методическая работа 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507288" cy="5688632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1800" dirty="0" smtClean="0"/>
              <a:t>Участие в работе методической комиссии профессиональных дисциплин</a:t>
            </a:r>
          </a:p>
          <a:p>
            <a:pPr>
              <a:buAutoNum type="arabicPeriod"/>
            </a:pPr>
            <a:r>
              <a:rPr lang="ru-RU" sz="1800" dirty="0" smtClean="0"/>
              <a:t>Участие в работе регионального методического объединения</a:t>
            </a:r>
            <a:r>
              <a:rPr lang="ru-RU" dirty="0"/>
              <a:t> </a:t>
            </a:r>
            <a:r>
              <a:rPr lang="ru-RU" dirty="0" smtClean="0"/>
              <a:t>«Техника и технология наземного транспорта» </a:t>
            </a:r>
            <a:r>
              <a:rPr lang="ru-RU" dirty="0" err="1" smtClean="0"/>
              <a:t>г.Пермь</a:t>
            </a:r>
            <a:endParaRPr lang="ru-RU" dirty="0" smtClean="0"/>
          </a:p>
          <a:p>
            <a:pPr>
              <a:buAutoNum type="arabicPeriod"/>
            </a:pPr>
            <a:r>
              <a:rPr lang="ru-RU" sz="1800" dirty="0" smtClean="0"/>
              <a:t>Участие в </a:t>
            </a:r>
            <a:r>
              <a:rPr lang="ru-RU" sz="1800" dirty="0" err="1" smtClean="0"/>
              <a:t>вебинаре</a:t>
            </a:r>
            <a:r>
              <a:rPr lang="ru-RU" sz="1800" dirty="0" smtClean="0"/>
              <a:t> «Наставничество в системе образования России»</a:t>
            </a:r>
          </a:p>
          <a:p>
            <a:pPr>
              <a:buAutoNum type="arabicPeriod"/>
            </a:pPr>
            <a:r>
              <a:rPr lang="ru-RU" dirty="0" smtClean="0"/>
              <a:t>Проведение открытых уроков, согласно плану методических комиссий</a:t>
            </a:r>
          </a:p>
          <a:p>
            <a:pPr>
              <a:buAutoNum type="arabicPeriod"/>
            </a:pPr>
            <a:r>
              <a:rPr lang="ru-RU" sz="1800" dirty="0" smtClean="0"/>
              <a:t>Работа в качестве экспертов в отборочном этапе чемпионата </a:t>
            </a:r>
            <a:r>
              <a:rPr lang="ru-RU" sz="1800" dirty="0" err="1" smtClean="0"/>
              <a:t>Ворлд</a:t>
            </a:r>
            <a:r>
              <a:rPr lang="ru-RU" dirty="0" err="1" smtClean="0"/>
              <a:t>с</a:t>
            </a:r>
            <a:r>
              <a:rPr lang="ru-RU" sz="1800" dirty="0" err="1" smtClean="0"/>
              <a:t>киллс</a:t>
            </a:r>
            <a:r>
              <a:rPr lang="ru-RU" sz="1800" dirty="0" smtClean="0"/>
              <a:t> «Молодые профессионалы 2017» </a:t>
            </a:r>
            <a:r>
              <a:rPr lang="ru-RU" sz="1800" dirty="0" err="1" smtClean="0"/>
              <a:t>г.Пермь</a:t>
            </a:r>
            <a:endParaRPr lang="ru-RU" sz="1800" dirty="0" smtClean="0"/>
          </a:p>
          <a:p>
            <a:pPr>
              <a:buAutoNum type="arabicPeriod"/>
            </a:pPr>
            <a:r>
              <a:rPr lang="ru-RU" dirty="0" smtClean="0"/>
              <a:t>Участие членами жюри в проведении олимпиад, соревнованиях, конкурсах</a:t>
            </a:r>
          </a:p>
          <a:p>
            <a:pPr>
              <a:buAutoNum type="arabicPeriod"/>
            </a:pPr>
            <a:r>
              <a:rPr lang="ru-RU" sz="1800" dirty="0" smtClean="0"/>
              <a:t>Проведение предметной недели, посвященной «Дню работников автомобильного транспорта»</a:t>
            </a:r>
          </a:p>
          <a:p>
            <a:pPr>
              <a:buAutoNum type="arabicPeriod"/>
            </a:pPr>
            <a:r>
              <a:rPr lang="ru-RU" dirty="0" smtClean="0"/>
              <a:t>Проведение олимпиады по специальности «Коммерция»</a:t>
            </a:r>
          </a:p>
          <a:p>
            <a:pPr>
              <a:buAutoNum type="arabicPeriod"/>
            </a:pPr>
            <a:r>
              <a:rPr lang="ru-RU" sz="1800" dirty="0" smtClean="0"/>
              <a:t>Участие в </a:t>
            </a:r>
            <a:r>
              <a:rPr lang="ru-RU" sz="1800" dirty="0" err="1" smtClean="0"/>
              <a:t>интернетконкурсах</a:t>
            </a:r>
            <a:endParaRPr lang="ru-RU" sz="1800" dirty="0" smtClean="0"/>
          </a:p>
          <a:p>
            <a:pPr>
              <a:buAutoNum type="arabicPeriod"/>
            </a:pPr>
            <a:r>
              <a:rPr lang="ru-RU" dirty="0" smtClean="0"/>
              <a:t>Публикации на </a:t>
            </a:r>
            <a:r>
              <a:rPr lang="ru-RU" dirty="0" err="1" smtClean="0"/>
              <a:t>интернетсайтах</a:t>
            </a:r>
            <a:endParaRPr lang="ru-RU" sz="1800" dirty="0" smtClean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5301208"/>
            <a:ext cx="1728192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532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987" y="201905"/>
            <a:ext cx="3600400" cy="576064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1F650F"/>
                </a:solidFill>
              </a:rPr>
              <a:t>Укрепление  </a:t>
            </a:r>
            <a:br>
              <a:rPr lang="ru-RU" i="1" dirty="0" smtClean="0">
                <a:solidFill>
                  <a:srgbClr val="1F650F"/>
                </a:solidFill>
              </a:rPr>
            </a:br>
            <a:r>
              <a:rPr lang="ru-RU" i="1" dirty="0" smtClean="0">
                <a:solidFill>
                  <a:srgbClr val="1F650F"/>
                </a:solidFill>
              </a:rPr>
              <a:t>учебно-материальной базы</a:t>
            </a:r>
            <a:endParaRPr lang="ru-RU" i="1" dirty="0">
              <a:solidFill>
                <a:srgbClr val="1F650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987" y="2708920"/>
            <a:ext cx="6336704" cy="28376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 рамках подготовки </a:t>
            </a:r>
          </a:p>
          <a:p>
            <a:pPr marL="0" indent="0">
              <a:buNone/>
            </a:pPr>
            <a:r>
              <a:rPr lang="ru-RU" dirty="0" smtClean="0"/>
              <a:t>к началу учебного года: </a:t>
            </a:r>
          </a:p>
          <a:p>
            <a:r>
              <a:rPr lang="ru-RU" dirty="0" smtClean="0"/>
              <a:t>силами преподавателей и мастеров ПО проведены косметические ремонты в учебных кабинетах; </a:t>
            </a:r>
          </a:p>
          <a:p>
            <a:r>
              <a:rPr lang="ru-RU" dirty="0" smtClean="0"/>
              <a:t>Приведен в соответствие с нормативными документами учебный полигон;</a:t>
            </a:r>
          </a:p>
          <a:p>
            <a:r>
              <a:rPr lang="ru-RU" dirty="0"/>
              <a:t>П</a:t>
            </a:r>
            <a:r>
              <a:rPr lang="ru-RU" dirty="0" smtClean="0"/>
              <a:t>риобретены ряд автомобильных </a:t>
            </a:r>
          </a:p>
          <a:p>
            <a:pPr marL="0" indent="0">
              <a:buNone/>
            </a:pPr>
            <a:r>
              <a:rPr lang="ru-RU" dirty="0" smtClean="0"/>
              <a:t>      узлов и агрегатов </a:t>
            </a:r>
          </a:p>
          <a:p>
            <a:pPr marL="0" indent="0">
              <a:buNone/>
            </a:pPr>
            <a:r>
              <a:rPr lang="ru-RU" dirty="0" smtClean="0"/>
              <a:t>      для практического обучения</a:t>
            </a:r>
          </a:p>
          <a:p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260648"/>
            <a:ext cx="5016137" cy="28215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1919" y="4346222"/>
            <a:ext cx="4512081" cy="253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048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241"/>
          <a:stretch/>
        </p:blipFill>
        <p:spPr>
          <a:xfrm>
            <a:off x="4749778" y="260649"/>
            <a:ext cx="4322214" cy="2736304"/>
          </a:xfrm>
          <a:prstGeom prst="rect">
            <a:avLst/>
          </a:prstGeom>
          <a:effectLst>
            <a:reflection blurRad="508000" endPos="0" dist="622300" dir="5400000" sy="-100000" algn="bl" rotWithShape="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08" y="89248"/>
            <a:ext cx="9144000" cy="676875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sz="42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8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ВНЕБЮДЖЕТНАЯ </a:t>
            </a:r>
            <a:r>
              <a:rPr lang="ru-RU" sz="8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ДЕЯТЕЛЬНОСТЬ</a:t>
            </a:r>
            <a:endParaRPr lang="ru-RU" sz="80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6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Дополнительные образовательные услуги </a:t>
            </a:r>
            <a:endParaRPr lang="ru-RU" sz="6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Профессиональная подготовка </a:t>
            </a:r>
            <a:r>
              <a:rPr lang="ru-RU" sz="6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6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переподготовка</a:t>
            </a:r>
            <a:endParaRPr lang="ru-RU" sz="6400" dirty="0">
              <a:ea typeface="Calibri"/>
              <a:cs typeface="Times New Roman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6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6400" dirty="0"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8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Водитель </a:t>
            </a: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автотранспортных </a:t>
            </a:r>
            <a:r>
              <a:rPr lang="ru-RU" sz="8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средств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8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категории </a:t>
            </a: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«В» </a:t>
            </a:r>
            <a:r>
              <a:rPr lang="ru-RU" sz="8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                   -</a:t>
            </a: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26 человек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8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Водитель </a:t>
            </a: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автотранспортных средств категории </a:t>
            </a:r>
            <a:r>
              <a:rPr lang="ru-RU" sz="8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«С</a:t>
            </a: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</a:t>
            </a:r>
            <a:r>
              <a:rPr lang="ru-RU" sz="8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      </a:t>
            </a: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-2 человека </a:t>
            </a:r>
            <a:endParaRPr lang="ru-RU" sz="80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3. Тракторист-машинист  категории «С,Е»               - 8 человек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</a:t>
            </a:r>
            <a:r>
              <a:rPr lang="ru-RU" sz="8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Электрогазосварщик</a:t>
            </a: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- 8 человек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8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Обучение компьютерной грамотности пенсионеров – 20 человек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8000" dirty="0">
                <a:latin typeface="Times New Roman"/>
                <a:ea typeface="Calibri"/>
                <a:cs typeface="Times New Roman"/>
              </a:rPr>
              <a:t>				                 </a:t>
            </a:r>
            <a:r>
              <a:rPr lang="ru-RU" sz="8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ИТОГО:         - 64 человек</a:t>
            </a:r>
            <a:endParaRPr lang="ru-RU" sz="8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5600" b="1" dirty="0" smtClean="0"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967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s1.1zoom.me/big0/700/Holidays_Christmas_4648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51"/>
          <a:stretch/>
        </p:blipFill>
        <p:spPr bwMode="auto">
          <a:xfrm>
            <a:off x="-252536" y="-84950"/>
            <a:ext cx="9396536" cy="698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7067793" cy="136815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С</a:t>
            </a: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наступающим новым годом! </a:t>
            </a: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07" y="2564904"/>
            <a:ext cx="7296811" cy="410445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softEdge rad="12700"/>
          </a:effectLst>
          <a:scene3d>
            <a:camera prst="orthographicFront"/>
            <a:lightRig rig="threePt" dir="t"/>
          </a:scene3d>
          <a:sp3d prstMaterial="matte">
            <a:bevelT/>
          </a:sp3d>
        </p:spPr>
      </p:pic>
    </p:spTree>
    <p:extLst>
      <p:ext uri="{BB962C8B-B14F-4D97-AF65-F5344CB8AC3E}">
        <p14:creationId xmlns:p14="http://schemas.microsoft.com/office/powerpoint/2010/main" xmlns="" val="25572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116632"/>
            <a:ext cx="640871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2060"/>
                </a:solidFill>
              </a:rPr>
              <a:t>ИТОГИ РАБОТЫ ПРЕПОДАВАТЕЛЕЙ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МАСТЕРОВ ПО</a:t>
            </a:r>
            <a:endParaRPr lang="ru-RU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1303386"/>
              </p:ext>
            </p:extLst>
          </p:nvPr>
        </p:nvGraphicFramePr>
        <p:xfrm>
          <a:off x="323528" y="908720"/>
          <a:ext cx="8723311" cy="4574677"/>
        </p:xfrm>
        <a:graphic>
          <a:graphicData uri="http://schemas.openxmlformats.org/drawingml/2006/table">
            <a:tbl>
              <a:tblPr firstRow="1" firstCol="1" bandRow="1"/>
              <a:tblGrid>
                <a:gridCol w="432048"/>
                <a:gridCol w="1944216"/>
                <a:gridCol w="864096"/>
                <a:gridCol w="576064"/>
                <a:gridCol w="1296144"/>
                <a:gridCol w="576064"/>
                <a:gridCol w="828453"/>
                <a:gridCol w="827731"/>
                <a:gridCol w="775968"/>
                <a:gridCol w="602527"/>
              </a:tblGrid>
              <a:tr h="445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№ п/п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ФИО преподавателя, мастера п/о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качества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 успеваемости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Средний балл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Всего баллов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Зарубин А.М.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3,4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Пичкалёв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В.В.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44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3,4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Терёхина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О.П.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55,8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94,2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Некрасова Л.Н.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3,9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Фетисова Н.И.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43,6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96,6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Константинов С.А.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9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Безматерных А.А.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Голдобин</a:t>
                      </a: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И.Н.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400" b="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400" b="1" dirty="0">
                        <a:solidFill>
                          <a:srgbClr val="0033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62,5</a:t>
                      </a:r>
                      <a:endParaRPr lang="ru-RU" sz="1400" b="1" dirty="0">
                        <a:solidFill>
                          <a:srgbClr val="0033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33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95,2</a:t>
                      </a:r>
                      <a:endParaRPr lang="ru-RU" sz="1400" b="1" dirty="0">
                        <a:solidFill>
                          <a:srgbClr val="0033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33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  <a:endParaRPr lang="ru-RU" sz="1400" b="1" dirty="0">
                        <a:solidFill>
                          <a:srgbClr val="0033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Пархачёв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В.П.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Казанцев М.А.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82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3,9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Фотин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А.А.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79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4,9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Панькова И.М.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92,8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92,8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33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3300"/>
                          </a:solidFill>
                        </a:rPr>
                        <a:t>85</a:t>
                      </a:r>
                      <a:endParaRPr lang="ru-RU" b="1" dirty="0">
                        <a:solidFill>
                          <a:srgbClr val="003300"/>
                        </a:solidFill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003300"/>
                        </a:solidFill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3300"/>
                          </a:solidFill>
                        </a:rPr>
                        <a:t>99,5</a:t>
                      </a:r>
                      <a:endParaRPr lang="ru-RU" b="1" dirty="0">
                        <a:solidFill>
                          <a:srgbClr val="003300"/>
                        </a:solidFill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003300"/>
                        </a:solidFill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3300"/>
                          </a:solidFill>
                        </a:rPr>
                        <a:t>4,2</a:t>
                      </a:r>
                      <a:endParaRPr lang="ru-RU" b="1" dirty="0">
                        <a:solidFill>
                          <a:srgbClr val="003300"/>
                        </a:solidFill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2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 ПО ФИЛИАЛУ</a:t>
                      </a: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73,8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97,4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3,9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45" marR="456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1179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6347713" cy="13208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</a:pPr>
            <a:r>
              <a:rPr lang="ru-RU" sz="2800" dirty="0"/>
              <a:t>«Молодые профессионалы-2017»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908720"/>
            <a:ext cx="4461960" cy="5949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196752"/>
            <a:ext cx="39219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08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7" y="0"/>
            <a:ext cx="8229600" cy="216024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</a:pPr>
            <a:r>
              <a:rPr lang="ru-RU" sz="2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       УЧЕБНО-ВОСПИТАТЕЛЬНАЯ </a:t>
            </a:r>
            <a:r>
              <a:rPr lang="ru-RU" sz="22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РАБОТА</a:t>
            </a:r>
            <a:r>
              <a:rPr lang="ru-RU" sz="2400" dirty="0">
                <a:ea typeface="Calibri"/>
                <a:cs typeface="Times New Roman"/>
              </a:rPr>
              <a:t/>
            </a:r>
            <a:br>
              <a:rPr lang="ru-RU" sz="2400" dirty="0">
                <a:ea typeface="Calibri"/>
                <a:cs typeface="Times New Roman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205" y="476672"/>
            <a:ext cx="8977469" cy="6483848"/>
          </a:xfrm>
        </p:spPr>
        <p:txBody>
          <a:bodyPr>
            <a:normAutofit fontScale="32500" lnSpcReduction="20000"/>
          </a:bodyPr>
          <a:lstStyle/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ru-RU" sz="4800" dirty="0">
                <a:latin typeface="Times New Roman"/>
                <a:ea typeface="Calibri"/>
                <a:cs typeface="Times New Roman"/>
              </a:rPr>
              <a:t>Во всех группах проведены родительские собрания.</a:t>
            </a:r>
            <a:endParaRPr lang="ru-RU" sz="4800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ru-RU" sz="4800" dirty="0">
                <a:latin typeface="Times New Roman"/>
                <a:ea typeface="Calibri"/>
                <a:cs typeface="Times New Roman"/>
              </a:rPr>
              <a:t>Проведены 5</a:t>
            </a:r>
            <a:r>
              <a:rPr lang="ru-RU" sz="4800" dirty="0" smtClean="0">
                <a:latin typeface="Times New Roman"/>
                <a:ea typeface="Calibri"/>
                <a:cs typeface="Times New Roman"/>
              </a:rPr>
              <a:t> заседаний 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Совета профилактики правонарушений: рассмотрено </a:t>
            </a:r>
            <a:r>
              <a:rPr lang="ru-RU" sz="4800" dirty="0" smtClean="0">
                <a:latin typeface="Times New Roman"/>
                <a:ea typeface="Calibri"/>
                <a:cs typeface="Times New Roman"/>
              </a:rPr>
              <a:t>22 учащихся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 (20 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учащихся за не успеваемость, 2 учащихся за нарушение дисциплины).</a:t>
            </a:r>
            <a:endParaRPr lang="ru-RU" sz="4800" dirty="0">
              <a:ea typeface="Calibri"/>
              <a:cs typeface="Times New Roman"/>
            </a:endParaRPr>
          </a:p>
          <a:p>
            <a:pPr marL="914400" lvl="0" indent="-914400" algn="just">
              <a:lnSpc>
                <a:spcPct val="150000"/>
              </a:lnSpc>
              <a:buAutoNum type="arabicPeriod" startAt="3"/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Встреча с  сотрудниками 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правоохранительных </a:t>
            </a:r>
            <a:r>
              <a:rPr lang="ru-RU" sz="4800" dirty="0" smtClean="0">
                <a:latin typeface="Times New Roman"/>
                <a:ea typeface="Calibri"/>
                <a:cs typeface="Times New Roman"/>
              </a:rPr>
              <a:t>органов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4800" dirty="0" smtClean="0">
                <a:latin typeface="Times New Roman"/>
                <a:ea typeface="Calibri"/>
                <a:cs typeface="Times New Roman"/>
              </a:rPr>
              <a:t>(октябрь 2016)</a:t>
            </a:r>
          </a:p>
          <a:p>
            <a:pPr marL="914400" lvl="0" indent="-914400" algn="just">
              <a:lnSpc>
                <a:spcPct val="150000"/>
              </a:lnSpc>
              <a:buAutoNum type="arabicPeriod" startAt="3"/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Встреча  с наркологом </a:t>
            </a:r>
          </a:p>
          <a:p>
            <a:pPr marL="914400" indent="-914400" algn="just">
              <a:lnSpc>
                <a:spcPct val="150000"/>
              </a:lnSpc>
              <a:buFont typeface="Wingdings 3" charset="2"/>
              <a:buAutoNum type="arabicPeriod" startAt="3"/>
            </a:pPr>
            <a:r>
              <a:rPr lang="ru-RU" sz="4800" dirty="0">
                <a:latin typeface="Times New Roman"/>
                <a:ea typeface="Calibri"/>
                <a:cs typeface="Times New Roman"/>
              </a:rPr>
              <a:t>Приняли активное участие в </a:t>
            </a:r>
            <a:r>
              <a:rPr lang="ru-RU" sz="4800" dirty="0" smtClean="0">
                <a:latin typeface="Times New Roman"/>
                <a:ea typeface="Calibri"/>
                <a:cs typeface="Times New Roman"/>
              </a:rPr>
              <a:t>экологической акции </a:t>
            </a:r>
            <a:r>
              <a:rPr lang="ru-RU" sz="4800" dirty="0">
                <a:latin typeface="Times New Roman"/>
                <a:ea typeface="Calibri"/>
                <a:cs typeface="Times New Roman"/>
              </a:rPr>
              <a:t>«Нам больше всех надо» </a:t>
            </a:r>
            <a:r>
              <a:rPr lang="ru-RU" sz="4800" dirty="0" smtClean="0">
                <a:latin typeface="Times New Roman"/>
                <a:ea typeface="Calibri"/>
                <a:cs typeface="Times New Roman"/>
              </a:rPr>
              <a:t>(октябрь 2016)</a:t>
            </a:r>
          </a:p>
          <a:p>
            <a:pPr marL="914400" lvl="0" indent="-914400" algn="just">
              <a:lnSpc>
                <a:spcPct val="150000"/>
              </a:lnSpc>
              <a:buFont typeface="Wingdings 3" charset="2"/>
              <a:buAutoNum type="arabicPeriod" startAt="3"/>
            </a:pPr>
            <a:r>
              <a:rPr lang="ru-RU" sz="4800" dirty="0">
                <a:latin typeface="Times New Roman"/>
                <a:ea typeface="Calibri"/>
                <a:cs typeface="Times New Roman"/>
              </a:rPr>
              <a:t>Приняли участие в акции «Встреча поколений», посвященная Дню рождения комсомола» (октябрь 2016</a:t>
            </a:r>
            <a:r>
              <a:rPr lang="ru-RU" sz="4800" dirty="0" smtClean="0">
                <a:latin typeface="Times New Roman"/>
                <a:ea typeface="Calibri"/>
                <a:cs typeface="Times New Roman"/>
              </a:rPr>
              <a:t>)</a:t>
            </a:r>
          </a:p>
          <a:p>
            <a:pPr marL="914400" lvl="0" indent="-914400" algn="just">
              <a:lnSpc>
                <a:spcPct val="150000"/>
              </a:lnSpc>
              <a:buFont typeface="Wingdings 3" charset="2"/>
              <a:buAutoNum type="arabicPeriod" startAt="3"/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Проведена неделя, посвященная работникам автомобильного транспорта (октябрь 2016)</a:t>
            </a:r>
          </a:p>
          <a:p>
            <a:pPr marL="914400" lvl="0" indent="-914400" algn="just">
              <a:lnSpc>
                <a:spcPct val="150000"/>
              </a:lnSpc>
              <a:buFont typeface="Wingdings 3" charset="2"/>
              <a:buAutoNum type="arabicPeriod" startAt="3"/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КВН (декабрь 2016)</a:t>
            </a:r>
          </a:p>
          <a:p>
            <a:pPr marL="914400" lvl="0" indent="-914400" algn="just">
              <a:lnSpc>
                <a:spcPct val="150000"/>
              </a:lnSpc>
              <a:buFont typeface="Wingdings 3" charset="2"/>
              <a:buAutoNum type="arabicPeriod" startAt="3"/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Конкурс классных уголков (ноябрь 2016) </a:t>
            </a:r>
          </a:p>
          <a:p>
            <a:pPr marL="914400" lvl="0" indent="-914400" algn="just">
              <a:lnSpc>
                <a:spcPct val="150000"/>
              </a:lnSpc>
              <a:buFont typeface="Wingdings 3" charset="2"/>
              <a:buAutoNum type="arabicPeriod" startAt="3"/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Встреча со специалистом из ЦЗН  «Знакомство с деятельностью» (ноябрь 2016)</a:t>
            </a:r>
          </a:p>
          <a:p>
            <a:pPr marL="914400" lvl="0" indent="-914400" algn="just">
              <a:lnSpc>
                <a:spcPct val="150000"/>
              </a:lnSpc>
              <a:buFont typeface="Wingdings 3" charset="2"/>
              <a:buAutoNum type="arabicPeriod" startAt="3"/>
            </a:pPr>
            <a:r>
              <a:rPr lang="ru-RU" sz="4800" dirty="0" smtClean="0">
                <a:latin typeface="Times New Roman"/>
                <a:ea typeface="Calibri"/>
                <a:cs typeface="Times New Roman"/>
              </a:rPr>
              <a:t>Встреча со специалистом  </a:t>
            </a:r>
            <a:r>
              <a:rPr lang="ru-RU" sz="4800" dirty="0" err="1" smtClean="0">
                <a:latin typeface="Times New Roman"/>
                <a:ea typeface="Calibri"/>
                <a:cs typeface="Times New Roman"/>
              </a:rPr>
              <a:t>Частинского</a:t>
            </a:r>
            <a:r>
              <a:rPr lang="ru-RU" sz="4800" dirty="0" smtClean="0">
                <a:latin typeface="Times New Roman"/>
                <a:ea typeface="Calibri"/>
                <a:cs typeface="Times New Roman"/>
              </a:rPr>
              <a:t> филиала КГАУ «Пермский краевой МФЦ ПГМУ»</a:t>
            </a:r>
          </a:p>
          <a:p>
            <a:pPr marL="914400" lvl="0" indent="-914400" algn="just">
              <a:lnSpc>
                <a:spcPct val="150000"/>
              </a:lnSpc>
              <a:buFont typeface="Wingdings 3" charset="2"/>
              <a:buAutoNum type="arabicPeriod" startAt="3"/>
            </a:pPr>
            <a:endParaRPr lang="ru-RU" sz="4800" dirty="0" smtClean="0"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ru-RU" sz="4800" dirty="0" smtClean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9732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059832" y="-14106"/>
            <a:ext cx="7602198" cy="404663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</a:pPr>
            <a:r>
              <a:rPr lang="ru-RU" sz="22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       УЧЕБНО-ВОСПИТАТЕЛЬНАЯ </a:t>
            </a:r>
            <a:r>
              <a:rPr lang="ru-RU" sz="22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РАБОТА</a:t>
            </a:r>
            <a:r>
              <a:rPr lang="ru-RU" sz="2400" dirty="0">
                <a:ea typeface="Calibri"/>
                <a:cs typeface="Times New Roman"/>
              </a:rPr>
              <a:t/>
            </a:r>
            <a:br>
              <a:rPr lang="ru-RU" sz="2400" dirty="0">
                <a:ea typeface="Calibri"/>
                <a:cs typeface="Times New Roman"/>
              </a:rPr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2564904"/>
            <a:ext cx="5391696" cy="40437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885" y="868033"/>
            <a:ext cx="3641286" cy="48751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7956" y="579673"/>
            <a:ext cx="5589240" cy="5589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2235" y="3368889"/>
            <a:ext cx="5964453" cy="33550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542" y="827744"/>
            <a:ext cx="5016137" cy="2821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440" y="2489140"/>
            <a:ext cx="5646176" cy="42346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6185" y="620565"/>
            <a:ext cx="5184577" cy="38884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9762" y="658170"/>
            <a:ext cx="5853110" cy="35118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8171" y="2774182"/>
            <a:ext cx="6407516" cy="384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3863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5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7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499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499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249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249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21704"/>
            <a:ext cx="5328592" cy="288033"/>
          </a:xfrm>
        </p:spPr>
        <p:txBody>
          <a:bodyPr/>
          <a:lstStyle/>
          <a:p>
            <a:pPr marL="18288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Военно-патриотическое воспитание»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-108520" y="586562"/>
            <a:ext cx="5976664" cy="759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algn="ctr"/>
            <a:r>
              <a:rPr lang="ru-RU" sz="3600" dirty="0" smtClean="0">
                <a:solidFill>
                  <a:srgbClr val="CC3300"/>
                </a:solidFill>
                <a:cs typeface="Aharoni" panose="02010803020104030203" pitchFamily="2" charset="-79"/>
              </a:rPr>
              <a:t>Военно-патриотическое воспитание</a:t>
            </a:r>
            <a:endParaRPr lang="ru-RU" sz="3600" dirty="0">
              <a:solidFill>
                <a:srgbClr val="CC3300"/>
              </a:solidFill>
              <a:cs typeface="Aharoni" panose="02010803020104030203" pitchFamily="2" charset="-79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803" y="1290283"/>
            <a:ext cx="5826224" cy="38841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9345" y="1557534"/>
            <a:ext cx="3631332" cy="4841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807" b="1177"/>
          <a:stretch/>
        </p:blipFill>
        <p:spPr>
          <a:xfrm>
            <a:off x="126719" y="1251137"/>
            <a:ext cx="5078044" cy="47525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39" t="19253"/>
          <a:stretch/>
        </p:blipFill>
        <p:spPr>
          <a:xfrm>
            <a:off x="35292" y="1171734"/>
            <a:ext cx="9070769" cy="5613376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74457723"/>
              </p:ext>
            </p:extLst>
          </p:nvPr>
        </p:nvGraphicFramePr>
        <p:xfrm>
          <a:off x="4869281" y="736113"/>
          <a:ext cx="4098743" cy="5644314"/>
        </p:xfrm>
        <a:graphic>
          <a:graphicData uri="http://schemas.openxmlformats.org/presentationml/2006/ole">
            <p:oleObj spid="_x0000_s2086" name="Acrobat Document" r:id="rId7" imgW="7779960" imgH="10698840" progId="AcroExch.Document.7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26719" y="5655719"/>
            <a:ext cx="5256584" cy="9361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Встреча с военкомом 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358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6176" y="21704"/>
            <a:ext cx="3096344" cy="288033"/>
          </a:xfrm>
        </p:spPr>
        <p:txBody>
          <a:bodyPr/>
          <a:lstStyle/>
          <a:p>
            <a:pPr marL="18288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«Мы спортом едины»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www.vsepropoker.ru/img/stavki-spo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63885"/>
            <a:ext cx="1090185" cy="79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Irbis\Desktop\спорт\IMG_20160921_13551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047" b="8230"/>
          <a:stretch/>
        </p:blipFill>
        <p:spPr bwMode="auto">
          <a:xfrm>
            <a:off x="323528" y="309737"/>
            <a:ext cx="3528392" cy="297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Irbis\Desktop\спорт\IMG_20160921_134907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92696"/>
            <a:ext cx="3835142" cy="268752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23528" y="3380218"/>
            <a:ext cx="4248472" cy="1793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algn="l"/>
            <a:r>
              <a:rPr lang="ru-RU" sz="1600" b="1" dirty="0" smtClean="0">
                <a:solidFill>
                  <a:srgbClr val="002060"/>
                </a:solidFill>
              </a:rPr>
              <a:t>Спорт</a:t>
            </a:r>
            <a:r>
              <a:rPr lang="ru-RU" sz="1600" dirty="0" smtClean="0">
                <a:solidFill>
                  <a:srgbClr val="002060"/>
                </a:solidFill>
              </a:rPr>
              <a:t> – это  жизнь</a:t>
            </a:r>
          </a:p>
          <a:p>
            <a:pPr marL="182880" algn="l"/>
            <a:r>
              <a:rPr lang="ru-RU" sz="1600" dirty="0" smtClean="0">
                <a:solidFill>
                  <a:srgbClr val="002060"/>
                </a:solidFill>
              </a:rPr>
              <a:t>Это легкость движенья</a:t>
            </a:r>
          </a:p>
          <a:p>
            <a:pPr marL="182880" algn="l"/>
            <a:r>
              <a:rPr lang="ru-RU" sz="1600" b="1" dirty="0" smtClean="0">
                <a:solidFill>
                  <a:srgbClr val="002060"/>
                </a:solidFill>
              </a:rPr>
              <a:t>Спорт</a:t>
            </a:r>
            <a:r>
              <a:rPr lang="ru-RU" sz="1600" dirty="0" smtClean="0">
                <a:solidFill>
                  <a:srgbClr val="002060"/>
                </a:solidFill>
              </a:rPr>
              <a:t> вызывает у всех уваженье.</a:t>
            </a:r>
          </a:p>
          <a:p>
            <a:pPr marL="182880" algn="l"/>
            <a:r>
              <a:rPr lang="ru-RU" sz="1600" b="1" dirty="0" smtClean="0">
                <a:solidFill>
                  <a:srgbClr val="002060"/>
                </a:solidFill>
              </a:rPr>
              <a:t>Спорт</a:t>
            </a:r>
            <a:r>
              <a:rPr lang="ru-RU" sz="1600" dirty="0" smtClean="0">
                <a:solidFill>
                  <a:srgbClr val="002060"/>
                </a:solidFill>
              </a:rPr>
              <a:t> продвигает всех вверх и вперед</a:t>
            </a:r>
          </a:p>
          <a:p>
            <a:pPr marL="182880" algn="l"/>
            <a:r>
              <a:rPr lang="ru-RU" sz="1600" dirty="0" smtClean="0">
                <a:solidFill>
                  <a:srgbClr val="002060"/>
                </a:solidFill>
              </a:rPr>
              <a:t>Бодрость, здоровье он всем придает</a:t>
            </a:r>
          </a:p>
          <a:p>
            <a:pPr marL="182880" algn="l"/>
            <a:r>
              <a:rPr lang="ru-RU" sz="1600" dirty="0" smtClean="0">
                <a:solidFill>
                  <a:srgbClr val="002060"/>
                </a:solidFill>
              </a:rPr>
              <a:t>Все, кто активен и кто не ленится,</a:t>
            </a:r>
          </a:p>
          <a:p>
            <a:pPr marL="182880" algn="l"/>
            <a:r>
              <a:rPr lang="ru-RU" sz="1600" dirty="0" smtClean="0">
                <a:solidFill>
                  <a:srgbClr val="002060"/>
                </a:solidFill>
              </a:rPr>
              <a:t>Могут со спортом легко подружится.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491880" y="0"/>
            <a:ext cx="3654167" cy="759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/>
            <a:r>
              <a:rPr lang="ru-RU" sz="3600" dirty="0" smtClean="0">
                <a:solidFill>
                  <a:srgbClr val="CC3300"/>
                </a:solidFill>
                <a:cs typeface="Aharoni" panose="02010803020104030203" pitchFamily="2" charset="-79"/>
              </a:rPr>
              <a:t>Осенний кросс</a:t>
            </a:r>
            <a:endParaRPr lang="ru-RU" sz="3600" dirty="0">
              <a:solidFill>
                <a:srgbClr val="CC3300"/>
              </a:solidFill>
              <a:cs typeface="Aharoni" panose="02010803020104030203" pitchFamily="2" charset="-79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763177"/>
            <a:ext cx="3779912" cy="28349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346040"/>
            <a:ext cx="4427984" cy="2656790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1076757" y="5941785"/>
            <a:ext cx="3654167" cy="759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/>
            <a:r>
              <a:rPr lang="ru-RU" sz="3600" dirty="0" smtClean="0">
                <a:solidFill>
                  <a:srgbClr val="CC3300"/>
                </a:solidFill>
                <a:cs typeface="Aharoni" panose="02010803020104030203" pitchFamily="2" charset="-79"/>
              </a:rPr>
              <a:t>Мини-футбол </a:t>
            </a:r>
            <a:endParaRPr lang="ru-RU" sz="3600" dirty="0">
              <a:solidFill>
                <a:srgbClr val="CC330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711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656" y="21703"/>
            <a:ext cx="3096344" cy="288033"/>
          </a:xfrm>
        </p:spPr>
        <p:txBody>
          <a:bodyPr/>
          <a:lstStyle/>
          <a:p>
            <a:pPr marL="18288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«Мы спортом едины»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www.vsepropoker.ru/img/stavki-spo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63885"/>
            <a:ext cx="1090185" cy="79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971600" y="1052736"/>
            <a:ext cx="6264696" cy="36724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algn="l"/>
            <a:r>
              <a:rPr lang="ru-RU" sz="2000" b="1" dirty="0" smtClean="0">
                <a:solidFill>
                  <a:srgbClr val="002060"/>
                </a:solidFill>
              </a:rPr>
              <a:t>Здоровый образ жизни – это </a:t>
            </a:r>
          </a:p>
          <a:p>
            <a:pPr marL="468630" indent="-28575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Активное занятие физкультурой и спортом</a:t>
            </a:r>
          </a:p>
          <a:p>
            <a:pPr marL="468630" indent="-28575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Правильное питание </a:t>
            </a:r>
          </a:p>
          <a:p>
            <a:pPr marL="468630" indent="-28575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Хорошее настроение</a:t>
            </a:r>
          </a:p>
          <a:p>
            <a:pPr marL="468630" indent="-28575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Отказ от курения</a:t>
            </a:r>
          </a:p>
          <a:p>
            <a:pPr marL="468630" indent="-285750" algn="l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«нет» наркотикам, пиву и другим алкогольным напиткам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930219" y="-83819"/>
            <a:ext cx="5328592" cy="759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/>
            <a:r>
              <a:rPr lang="ru-RU" sz="3600" dirty="0" smtClean="0">
                <a:solidFill>
                  <a:srgbClr val="CC3300"/>
                </a:solidFill>
                <a:cs typeface="Aharoni" panose="02010803020104030203" pitchFamily="2" charset="-79"/>
              </a:rPr>
              <a:t>Силовое многоборье</a:t>
            </a:r>
            <a:endParaRPr lang="ru-RU" sz="3600" dirty="0">
              <a:solidFill>
                <a:srgbClr val="CC3300"/>
              </a:solidFill>
              <a:cs typeface="Aharoni" panose="02010803020104030203" pitchFamily="2" charset="-79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07" r="10507"/>
          <a:stretch/>
        </p:blipFill>
        <p:spPr>
          <a:xfrm>
            <a:off x="582137" y="246453"/>
            <a:ext cx="2088232" cy="35250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71"/>
          <a:stretch/>
        </p:blipFill>
        <p:spPr>
          <a:xfrm>
            <a:off x="971600" y="2209773"/>
            <a:ext cx="2520280" cy="41267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6911" y="3924720"/>
            <a:ext cx="3779912" cy="28349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2633" y="928825"/>
            <a:ext cx="3923928" cy="29429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01" t="16401" r="34600" b="8000"/>
          <a:stretch/>
        </p:blipFill>
        <p:spPr>
          <a:xfrm>
            <a:off x="2937113" y="599113"/>
            <a:ext cx="2592288" cy="51845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6253" y="3018461"/>
            <a:ext cx="5358344" cy="3658613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395536" y="5747588"/>
            <a:ext cx="5328592" cy="8258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/>
            <a:r>
              <a:rPr lang="ru-RU" sz="3600" dirty="0" smtClean="0">
                <a:solidFill>
                  <a:srgbClr val="CC3300"/>
                </a:solidFill>
                <a:cs typeface="Aharoni" panose="02010803020104030203" pitchFamily="2" charset="-79"/>
              </a:rPr>
              <a:t>Баскетбол</a:t>
            </a:r>
            <a:endParaRPr lang="ru-RU" sz="3600" dirty="0">
              <a:solidFill>
                <a:srgbClr val="CC330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9300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6176" y="21704"/>
            <a:ext cx="3096344" cy="288033"/>
          </a:xfrm>
        </p:spPr>
        <p:txBody>
          <a:bodyPr/>
          <a:lstStyle/>
          <a:p>
            <a:pPr marL="18288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«Мы спортом едины»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www.vsepropoker.ru/img/stavki-spo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63885"/>
            <a:ext cx="1090185" cy="79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23528" y="3380218"/>
            <a:ext cx="4248472" cy="17931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algn="l"/>
            <a:r>
              <a:rPr lang="ru-RU" sz="1600" b="1" dirty="0" smtClean="0">
                <a:solidFill>
                  <a:srgbClr val="002060"/>
                </a:solidFill>
              </a:rPr>
              <a:t>Спорт</a:t>
            </a:r>
            <a:r>
              <a:rPr lang="ru-RU" sz="1600" dirty="0" smtClean="0">
                <a:solidFill>
                  <a:srgbClr val="002060"/>
                </a:solidFill>
              </a:rPr>
              <a:t> – это  жизнь</a:t>
            </a:r>
          </a:p>
          <a:p>
            <a:pPr marL="182880" algn="l"/>
            <a:r>
              <a:rPr lang="ru-RU" sz="1600" dirty="0" smtClean="0">
                <a:solidFill>
                  <a:srgbClr val="002060"/>
                </a:solidFill>
              </a:rPr>
              <a:t>Это легкость движенья</a:t>
            </a:r>
          </a:p>
          <a:p>
            <a:pPr marL="182880" algn="l"/>
            <a:r>
              <a:rPr lang="ru-RU" sz="1600" b="1" dirty="0" smtClean="0">
                <a:solidFill>
                  <a:srgbClr val="002060"/>
                </a:solidFill>
              </a:rPr>
              <a:t>Спорт</a:t>
            </a:r>
            <a:r>
              <a:rPr lang="ru-RU" sz="1600" dirty="0" smtClean="0">
                <a:solidFill>
                  <a:srgbClr val="002060"/>
                </a:solidFill>
              </a:rPr>
              <a:t> вызывает у всех уваженье.</a:t>
            </a:r>
          </a:p>
          <a:p>
            <a:pPr marL="182880" algn="l"/>
            <a:r>
              <a:rPr lang="ru-RU" sz="1600" b="1" dirty="0" smtClean="0">
                <a:solidFill>
                  <a:srgbClr val="002060"/>
                </a:solidFill>
              </a:rPr>
              <a:t>Спорт</a:t>
            </a:r>
            <a:r>
              <a:rPr lang="ru-RU" sz="1600" dirty="0" smtClean="0">
                <a:solidFill>
                  <a:srgbClr val="002060"/>
                </a:solidFill>
              </a:rPr>
              <a:t> продвигает всех вверх и вперед</a:t>
            </a:r>
          </a:p>
          <a:p>
            <a:pPr marL="182880" algn="l"/>
            <a:r>
              <a:rPr lang="ru-RU" sz="1600" dirty="0" smtClean="0">
                <a:solidFill>
                  <a:srgbClr val="002060"/>
                </a:solidFill>
              </a:rPr>
              <a:t>Бодрость, здоровье он всем придает</a:t>
            </a:r>
          </a:p>
          <a:p>
            <a:pPr marL="182880" algn="l"/>
            <a:r>
              <a:rPr lang="ru-RU" sz="1600" dirty="0" smtClean="0">
                <a:solidFill>
                  <a:srgbClr val="002060"/>
                </a:solidFill>
              </a:rPr>
              <a:t>Все, кто активен и кто не ленится,</a:t>
            </a:r>
          </a:p>
          <a:p>
            <a:pPr marL="182880" algn="l"/>
            <a:r>
              <a:rPr lang="ru-RU" sz="1600" dirty="0" smtClean="0">
                <a:solidFill>
                  <a:srgbClr val="002060"/>
                </a:solidFill>
              </a:rPr>
              <a:t>Могут со спортом легко подружится.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165720"/>
            <a:ext cx="3654167" cy="759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/>
            <a:r>
              <a:rPr lang="ru-RU" sz="3600" dirty="0" smtClean="0">
                <a:solidFill>
                  <a:srgbClr val="CC3300"/>
                </a:solidFill>
                <a:cs typeface="Aharoni" panose="02010803020104030203" pitchFamily="2" charset="-79"/>
              </a:rPr>
              <a:t>Баскетбол</a:t>
            </a:r>
            <a:endParaRPr lang="ru-RU" sz="3600" dirty="0">
              <a:solidFill>
                <a:srgbClr val="CC3300"/>
              </a:solidFill>
              <a:cs typeface="Aharoni" panose="02010803020104030203" pitchFamily="2" charset="-79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932" y="2015716"/>
            <a:ext cx="7020272" cy="3948903"/>
          </a:xfrm>
          <a:prstGeom prst="rect">
            <a:avLst/>
          </a:prstGeom>
        </p:spPr>
      </p:pic>
      <p:pic>
        <p:nvPicPr>
          <p:cNvPr id="13" name="Picture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83968" y="508269"/>
            <a:ext cx="3952290" cy="574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8387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1647</TotalTime>
  <Words>671</Words>
  <Application>Microsoft Office PowerPoint</Application>
  <PresentationFormat>Экран (4:3)</PresentationFormat>
  <Paragraphs>243</Paragraphs>
  <Slides>13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Грань</vt:lpstr>
      <vt:lpstr>Acrobat Document</vt:lpstr>
      <vt:lpstr>Слайд 1</vt:lpstr>
      <vt:lpstr>Слайд 2</vt:lpstr>
      <vt:lpstr>«Молодые профессионалы-2017» </vt:lpstr>
      <vt:lpstr>               УЧЕБНО-ВОСПИТАТЕЛЬНАЯ РАБОТА </vt:lpstr>
      <vt:lpstr>               УЧЕБНО-ВОСПИТАТЕЛЬНАЯ РАБОТА </vt:lpstr>
      <vt:lpstr>Военно-патриотическое воспитание»</vt:lpstr>
      <vt:lpstr>«Мы спортом едины»</vt:lpstr>
      <vt:lpstr>«Мы спортом едины»</vt:lpstr>
      <vt:lpstr>«Мы спортом едины»</vt:lpstr>
      <vt:lpstr>Методическая работа </vt:lpstr>
      <vt:lpstr>Укрепление   учебно-материальной базы</vt:lpstr>
      <vt:lpstr>Слайд 12</vt:lpstr>
      <vt:lpstr>Спасибо за внимание! С наступающим новым годом!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РАБОТЫ ЧАСТИНСКОГО ФИЛАЛА  ЗА I ПОЛУГОДИЕ 2013-2014 ГГ.</dc:title>
  <dc:creator>Администратор</dc:creator>
  <cp:lastModifiedBy>1</cp:lastModifiedBy>
  <cp:revision>115</cp:revision>
  <cp:lastPrinted>2016-12-26T09:15:44Z</cp:lastPrinted>
  <dcterms:created xsi:type="dcterms:W3CDTF">2014-01-21T07:19:49Z</dcterms:created>
  <dcterms:modified xsi:type="dcterms:W3CDTF">2016-12-28T08:00:09Z</dcterms:modified>
</cp:coreProperties>
</file>